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09" r:id="rId2"/>
    <p:sldId id="308" r:id="rId3"/>
    <p:sldId id="274" r:id="rId4"/>
    <p:sldId id="282" r:id="rId5"/>
    <p:sldId id="304" r:id="rId6"/>
    <p:sldId id="305" r:id="rId7"/>
    <p:sldId id="306" r:id="rId8"/>
    <p:sldId id="307" r:id="rId9"/>
    <p:sldId id="283" r:id="rId10"/>
    <p:sldId id="275" r:id="rId11"/>
    <p:sldId id="281" r:id="rId12"/>
    <p:sldId id="272" r:id="rId13"/>
    <p:sldId id="269" r:id="rId14"/>
    <p:sldId id="271" r:id="rId15"/>
    <p:sldId id="270" r:id="rId16"/>
    <p:sldId id="280" r:id="rId17"/>
    <p:sldId id="260" r:id="rId18"/>
    <p:sldId id="261" r:id="rId19"/>
    <p:sldId id="279" r:id="rId20"/>
    <p:sldId id="263" r:id="rId21"/>
    <p:sldId id="264" r:id="rId22"/>
    <p:sldId id="278" r:id="rId23"/>
    <p:sldId id="266" r:id="rId24"/>
    <p:sldId id="268" r:id="rId25"/>
    <p:sldId id="277" r:id="rId26"/>
    <p:sldId id="256" r:id="rId27"/>
    <p:sldId id="259" r:id="rId28"/>
  </p:sldIdLst>
  <p:sldSz cx="9144000" cy="6858000" type="screen4x3"/>
  <p:notesSz cx="6858000" cy="9144000"/>
  <p:defaultTextStyle>
    <a:defPPr>
      <a:defRPr lang="en-US"/>
    </a:defPPr>
    <a:lvl1pPr marL="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7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61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51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4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3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2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16" autoAdjust="0"/>
    <p:restoredTop sz="94660" autoAdjust="0"/>
  </p:normalViewPr>
  <p:slideViewPr>
    <p:cSldViewPr>
      <p:cViewPr>
        <p:scale>
          <a:sx n="100" d="100"/>
          <a:sy n="100" d="100"/>
        </p:scale>
        <p:origin x="-540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3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5E14-5AF9-4101-82FC-F1884854755F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451DE-70AF-4D38-8A21-221F62902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690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8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7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61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51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42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32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22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1C92E-4658-4324-911A-34C8520B816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3564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84F352A-F753-477D-B094-C162B4E8497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0F6FD7A-F375-424A-9B7C-C5D9BE491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youtu.be/mP0Ptac8bjQ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youtu.be/mP0Ptac8bjQ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2438400"/>
            <a:ext cx="237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T.MOHAN REDDY</a:t>
            </a:r>
            <a:endParaRPr lang="en-IN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1371600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            MISSILES</a:t>
            </a:r>
            <a:endParaRPr lang="en-IN" b="1" dirty="0"/>
          </a:p>
        </p:txBody>
      </p:sp>
      <p:pic>
        <p:nvPicPr>
          <p:cNvPr id="4" name="Picture 3" descr="C:\Users\ebfl43343\Desktop\New folder (2)\Missile 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a14="http://schemas.microsoft.com/office/drawing/2010/main" xmlns="" val="0"/>
              </a:ext>
            </a:extLst>
          </a:blip>
          <a:srcRect l="3249" t="14592" r="1355" b="18979"/>
          <a:stretch/>
        </p:blipFill>
        <p:spPr bwMode="auto">
          <a:xfrm>
            <a:off x="381000" y="3048000"/>
            <a:ext cx="8372286" cy="1379738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48680"/>
            <a:ext cx="7704856" cy="969476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 smtClean="0"/>
          </a:p>
          <a:p>
            <a:pPr marL="285681" indent="-28568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9873839"/>
              </p:ext>
            </p:extLst>
          </p:nvPr>
        </p:nvGraphicFramePr>
        <p:xfrm>
          <a:off x="467545" y="692697"/>
          <a:ext cx="8208912" cy="5490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1656184"/>
                <a:gridCol w="216024"/>
                <a:gridCol w="4104456"/>
              </a:tblGrid>
              <a:tr h="561293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CLASSIFICATION OF MISSILES: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82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ANTI TANK GUIDED MISSILE (ATGM)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NAG/HELINA,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SPIKE MR,</a:t>
                      </a:r>
                      <a:r>
                        <a:rPr lang="en-US" sz="1600" baseline="0" dirty="0" smtClean="0"/>
                        <a:t> LR, ER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982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SURFACE TO AIR MISSILE (SAM)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AKASH,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LRSAM,</a:t>
                      </a:r>
                      <a:r>
                        <a:rPr lang="en-US" sz="1600" baseline="0" dirty="0" smtClean="0"/>
                        <a:t> MRSAM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982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AIR TO AIR MISSILE (AAM)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ASTRA,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R-70,</a:t>
                      </a:r>
                      <a:r>
                        <a:rPr lang="en-US" sz="1600" baseline="0" dirty="0" smtClean="0"/>
                        <a:t> R-63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5612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AIR TO SURFACE (ASM)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/>
                        <a:t>NIRBHAY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14032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SURFACE TO SURFACE (SSM)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AGNI</a:t>
                      </a:r>
                      <a:r>
                        <a:rPr lang="en-US" sz="1600" baseline="0" dirty="0" smtClean="0"/>
                        <a:t>-I, II, III, IV &amp; V </a:t>
                      </a:r>
                      <a:r>
                        <a:rPr lang="en-US" sz="1600" dirty="0" smtClean="0"/>
                        <a:t>PRITHVI-I, II,III &amp; DHANUSH, K-15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Image result for nag miss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393" y="1332347"/>
            <a:ext cx="1363769" cy="87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Image result for spike lr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Image result for spike lr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6" y="1268762"/>
            <a:ext cx="1363311" cy="87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9734" y="2254371"/>
            <a:ext cx="9525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279"/>
          <a:stretch/>
        </p:blipFill>
        <p:spPr bwMode="auto">
          <a:xfrm>
            <a:off x="4644008" y="4200155"/>
            <a:ext cx="1512168" cy="524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1736" y="4869160"/>
            <a:ext cx="1566448" cy="117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 descr="Image result for prithvi missiles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/>
        </p:blipFill>
        <p:spPr bwMode="auto">
          <a:xfrm>
            <a:off x="6228289" y="4876416"/>
            <a:ext cx="863387" cy="114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result for akash missile singl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78919"/>
            <a:ext cx="1471418" cy="84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Image result for astra missil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00" y="3276600"/>
            <a:ext cx="1066800" cy="91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12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838200"/>
            <a:ext cx="7162800" cy="2739191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marL="860219" indent="-860219"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Anti Tank Guided Missile (ATGM)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Surface to Air Missile (SAM)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Air to Air Missile (AAM)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Air to Surface (ASM)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Surface to Surface (SSM)</a:t>
            </a:r>
          </a:p>
          <a:p>
            <a:endParaRPr lang="en-US" sz="3000" dirty="0"/>
          </a:p>
        </p:txBody>
      </p:sp>
      <p:sp>
        <p:nvSpPr>
          <p:cNvPr id="2" name="AutoShape 2" descr="Lockheed Martin Longbow Hellfire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512444"/>
            <a:ext cx="4876800" cy="268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290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ANTITANK GUIDED MISSILES</a:t>
            </a:r>
          </a:p>
        </p:txBody>
      </p:sp>
      <p:pic>
        <p:nvPicPr>
          <p:cNvPr id="1026" name="Picture 2" descr="[​IMG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923778"/>
            <a:ext cx="2667000" cy="136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21947" y="2286000"/>
            <a:ext cx="2137508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AGM-114R HELLFIRE</a:t>
            </a:r>
            <a:endParaRPr lang="en-US" dirty="0"/>
          </a:p>
        </p:txBody>
      </p:sp>
      <p:pic>
        <p:nvPicPr>
          <p:cNvPr id="1028" name="Picture 4" descr="https://upload.wikimedia.org/wikipedia/commons/9/9c/Lockheed_Martin_Hellfire_I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7" b="31068"/>
          <a:stretch/>
        </p:blipFill>
        <p:spPr bwMode="auto">
          <a:xfrm>
            <a:off x="1458547" y="1879118"/>
            <a:ext cx="1665654" cy="4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8/86/SPIKE_ATG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914400"/>
            <a:ext cx="2565400" cy="136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12324" y="2286000"/>
            <a:ext cx="1763753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Spike-MR/LR/ER</a:t>
            </a:r>
            <a:endParaRPr lang="en-US" dirty="0"/>
          </a:p>
        </p:txBody>
      </p:sp>
      <p:pic>
        <p:nvPicPr>
          <p:cNvPr id="1032" name="Picture 8" descr="http://www.armyrecognition.com/images/stories/north_america/united_states/weapons/javelin/pictures1/javelin_missile_US-Army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26" t="30897" b="2317"/>
          <a:stretch/>
        </p:blipFill>
        <p:spPr bwMode="auto">
          <a:xfrm>
            <a:off x="5943600" y="914402"/>
            <a:ext cx="2743200" cy="136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477000" y="2286000"/>
            <a:ext cx="1551450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Javelin Missile</a:t>
            </a:r>
            <a:endParaRPr lang="en-US" dirty="0"/>
          </a:p>
        </p:txBody>
      </p:sp>
      <p:pic>
        <p:nvPicPr>
          <p:cNvPr id="1034" name="Picture 10" descr="[​IMG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1" y="2667000"/>
            <a:ext cx="266700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44856" y="3821668"/>
            <a:ext cx="1491690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BGM-71 TOW</a:t>
            </a:r>
            <a:endParaRPr lang="en-US" dirty="0"/>
          </a:p>
        </p:txBody>
      </p:sp>
      <p:pic>
        <p:nvPicPr>
          <p:cNvPr id="1040" name="Picture 16" descr="http://www.army-technology.com/uploads/newsarticle/4159253/images/448830/large/7l-image-kornet-e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667003"/>
            <a:ext cx="2743200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709916" y="3810001"/>
            <a:ext cx="1214884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 err="1" smtClean="0"/>
              <a:t>Kornet</a:t>
            </a:r>
            <a:r>
              <a:rPr lang="en-US" b="1" dirty="0" smtClean="0"/>
              <a:t>-EM</a:t>
            </a:r>
            <a:endParaRPr lang="en-US" dirty="0"/>
          </a:p>
        </p:txBody>
      </p:sp>
      <p:pic>
        <p:nvPicPr>
          <p:cNvPr id="1042" name="Picture 18" descr="http://3.bp.blogspot.com/_o_no4M2xEPY/TBd6xq63I_I/AAAAAAAAKnY/XvR8av7_PjA/s1600/DSC05254-721189-77458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28577"/>
            <a:ext cx="2667002" cy="141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80410" y="5644635"/>
            <a:ext cx="1410964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Nag (missile)</a:t>
            </a:r>
            <a:endParaRPr lang="en-US" dirty="0"/>
          </a:p>
        </p:txBody>
      </p:sp>
      <p:pic>
        <p:nvPicPr>
          <p:cNvPr id="1044" name="Picture 20" descr="[​IMG]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000" y="4228577"/>
            <a:ext cx="2565400" cy="141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865976" y="5638800"/>
            <a:ext cx="1056443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 err="1"/>
              <a:t>Mızrak</a:t>
            </a:r>
            <a:r>
              <a:rPr lang="en-US" b="1" dirty="0"/>
              <a:t>-U</a:t>
            </a:r>
            <a:endParaRPr lang="en-US" dirty="0"/>
          </a:p>
        </p:txBody>
      </p:sp>
      <p:pic>
        <p:nvPicPr>
          <p:cNvPr id="1054" name="Picture 30" descr="[​IMG]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657" b="26657"/>
          <a:stretch/>
        </p:blipFill>
        <p:spPr bwMode="auto">
          <a:xfrm>
            <a:off x="5943600" y="4228577"/>
            <a:ext cx="2743200" cy="14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508741" y="5644635"/>
            <a:ext cx="1730923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PARS 3 / TIGRAT</a:t>
            </a:r>
            <a:endParaRPr lang="en-US" dirty="0"/>
          </a:p>
        </p:txBody>
      </p:sp>
      <p:pic>
        <p:nvPicPr>
          <p:cNvPr id="1056" name="Picture 32" descr="[​IMG]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1200" y="2667000"/>
            <a:ext cx="2590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980581" y="3859243"/>
            <a:ext cx="1132041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MILAN 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869051"/>
            <a:ext cx="473206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US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71329" y="1869051"/>
            <a:ext cx="909223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ISRAEL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80790" y="1869051"/>
            <a:ext cx="473206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US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94277" y="3562290"/>
            <a:ext cx="963725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RUSSIA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201" y="5238690"/>
            <a:ext cx="808235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INDIA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867401" y="5257800"/>
            <a:ext cx="1298753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GERMANY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90668" y="5181600"/>
            <a:ext cx="1116011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TURKISH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3486090"/>
            <a:ext cx="473206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US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00402" y="3562290"/>
            <a:ext cx="1031051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FRANCE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4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2000" y="476672"/>
            <a:ext cx="7543800" cy="266700"/>
          </a:xfrm>
          <a:prstGeom prst="rect">
            <a:avLst/>
          </a:prstGeom>
        </p:spPr>
        <p:txBody>
          <a:bodyPr vert="horz" lIns="91418" tIns="45710" rIns="91418" bIns="4571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 smtClean="0">
                <a:latin typeface="+mn-lt"/>
                <a:cs typeface="Times New Roman" pitchFamily="18" charset="0"/>
              </a:rPr>
              <a:t>ATGM : ANTI-TANK GUIDED MISSILE</a:t>
            </a:r>
            <a:endParaRPr lang="en-US" sz="2600" dirty="0"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512609" y="1135041"/>
            <a:ext cx="3106616" cy="4793917"/>
            <a:chOff x="5512610" y="1905000"/>
            <a:chExt cx="3106616" cy="4793917"/>
          </a:xfrm>
        </p:grpSpPr>
        <p:sp>
          <p:nvSpPr>
            <p:cNvPr id="4" name="TextBox 3"/>
            <p:cNvSpPr txBox="1"/>
            <p:nvPr/>
          </p:nvSpPr>
          <p:spPr>
            <a:xfrm>
              <a:off x="5512610" y="1905000"/>
              <a:ext cx="3106615" cy="830997"/>
            </a:xfrm>
            <a:prstGeom prst="rect">
              <a:avLst/>
            </a:prstGeom>
            <a:noFill/>
            <a:ln w="158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70C0"/>
                  </a:solidFill>
                </a:rPr>
                <a:t>RANGE</a:t>
              </a: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Min 17M       (Predator)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Max 25,000M (SPIKE NLOS)</a:t>
              </a:r>
              <a:endPara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18694" y="2822250"/>
              <a:ext cx="3100532" cy="830997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70C0"/>
                  </a:solidFill>
                </a:rPr>
                <a:t>WEIGHT</a:t>
              </a:r>
              <a:endPara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Min 6.1kg</a:t>
              </a:r>
              <a:endParaRPr lang="en-US" sz="1600" dirty="0" smtClean="0"/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/>
                <a:t>Max 70 kg</a:t>
              </a:r>
              <a:endParaRPr lang="en-US" sz="16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18694" y="5867920"/>
              <a:ext cx="3100532" cy="830997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70C0"/>
                  </a:solidFill>
                </a:rPr>
                <a:t>TARGET TYPE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Top attack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Front attack</a:t>
              </a:r>
              <a:endPara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18693" y="3724922"/>
              <a:ext cx="3100533" cy="1077218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70C0"/>
                  </a:solidFill>
                </a:rPr>
                <a:t>TYPE OF WARHEAD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Single Explosive HEAT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Tandem HEAT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6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Thermobaric</a:t>
              </a:r>
              <a:endParaRPr lang="en-US" sz="1600" dirty="0" smtClean="0">
                <a:solidFill>
                  <a:srgbClr val="0070C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18693" y="4852243"/>
              <a:ext cx="3100533" cy="96949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 smtClean="0">
                  <a:solidFill>
                    <a:srgbClr val="0070C0"/>
                  </a:solidFill>
                </a:rPr>
                <a:t>TECHNOLOGIES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400" dirty="0" smtClean="0"/>
                <a:t>Laser beam-riding  (</a:t>
              </a:r>
              <a:r>
                <a:rPr lang="en-US" sz="1400" dirty="0"/>
                <a:t>man-the-loop</a:t>
              </a:r>
              <a:r>
                <a:rPr lang="en-US" sz="1400" dirty="0" smtClean="0"/>
                <a:t>)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400" dirty="0" smtClean="0"/>
                <a:t>Fiber-optic </a:t>
              </a:r>
              <a:r>
                <a:rPr lang="en-US" sz="1400" dirty="0"/>
                <a:t>guided </a:t>
              </a:r>
              <a:r>
                <a:rPr lang="en-US" sz="1400" dirty="0" smtClean="0"/>
                <a:t> (</a:t>
              </a:r>
              <a:r>
                <a:rPr lang="en-US" sz="1400" dirty="0"/>
                <a:t>fire-and-adjust</a:t>
              </a:r>
              <a:r>
                <a:rPr lang="en-US" sz="1400" dirty="0" smtClean="0"/>
                <a:t>)</a:t>
              </a:r>
            </a:p>
            <a:p>
              <a:pPr marL="285681" indent="-285681">
                <a:buFont typeface="Wingdings" pitchFamily="2" charset="2"/>
                <a:buChar char="ü"/>
              </a:pPr>
              <a:r>
                <a:rPr lang="en-US" sz="1400" dirty="0"/>
                <a:t>Imaging </a:t>
              </a:r>
              <a:r>
                <a:rPr lang="en-US" sz="1400" dirty="0" smtClean="0"/>
                <a:t>infrared     </a:t>
              </a:r>
              <a:r>
                <a:rPr lang="en-US" sz="1400" dirty="0"/>
                <a:t>(fire-and-forget)</a:t>
              </a:r>
              <a:endPara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95536" y="692698"/>
            <a:ext cx="5040560" cy="5632291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marL="406302" indent="-406302" algn="just">
              <a:buFont typeface="Wingdings" pitchFamily="2" charset="2"/>
              <a:buChar char="v"/>
            </a:pPr>
            <a:r>
              <a:rPr lang="en-US" sz="1500" b="1" i="1" dirty="0" smtClean="0">
                <a:solidFill>
                  <a:srgbClr val="00B050"/>
                </a:solidFill>
              </a:rPr>
              <a:t>FIRST-GENERATION</a:t>
            </a:r>
            <a:r>
              <a:rPr lang="en-US" sz="1500" dirty="0" smtClean="0">
                <a:solidFill>
                  <a:srgbClr val="00B050"/>
                </a:solidFill>
              </a:rPr>
              <a:t> </a:t>
            </a:r>
          </a:p>
          <a:p>
            <a:pPr marL="406302" indent="-406302" algn="just">
              <a:buFont typeface="Wingdings" pitchFamily="2" charset="2"/>
              <a:buChar char="ü"/>
            </a:pP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</a:rPr>
              <a:t>Manually</a:t>
            </a:r>
            <a:r>
              <a:rPr lang="en-US" sz="1500" dirty="0">
                <a:solidFill>
                  <a:schemeClr val="tx2">
                    <a:lumMod val="75000"/>
                  </a:schemeClr>
                </a:solidFill>
              </a:rPr>
              <a:t> command guided MCLOS missiles require input from an operator. </a:t>
            </a:r>
          </a:p>
          <a:p>
            <a:pPr marL="406302" indent="-406302" algn="just">
              <a:buFont typeface="Wingdings" pitchFamily="2" charset="2"/>
              <a:buChar char="ü"/>
            </a:pPr>
            <a:r>
              <a:rPr lang="en-US" sz="1500" dirty="0">
                <a:solidFill>
                  <a:schemeClr val="tx2">
                    <a:lumMod val="75000"/>
                  </a:schemeClr>
                </a:solidFill>
              </a:rPr>
              <a:t>The disadvantage is that the operator must keep the sight's cross hairs on the target. (</a:t>
            </a:r>
            <a:r>
              <a:rPr lang="en-US" sz="1500" i="1" dirty="0">
                <a:solidFill>
                  <a:schemeClr val="tx2">
                    <a:lumMod val="75000"/>
                  </a:schemeClr>
                </a:solidFill>
              </a:rPr>
              <a:t>line-of-sight)</a:t>
            </a:r>
            <a:endParaRPr lang="en-US" sz="1500" dirty="0">
              <a:solidFill>
                <a:schemeClr val="tx2">
                  <a:lumMod val="75000"/>
                </a:schemeClr>
              </a:solidFill>
            </a:endParaRPr>
          </a:p>
          <a:p>
            <a:pPr marL="406302" indent="-406302" algn="just">
              <a:buFont typeface="Wingdings" pitchFamily="2" charset="2"/>
              <a:buChar char="v"/>
            </a:pPr>
            <a:r>
              <a:rPr lang="en-US" sz="1500" b="1" i="1" dirty="0" smtClean="0">
                <a:solidFill>
                  <a:srgbClr val="00B050"/>
                </a:solidFill>
              </a:rPr>
              <a:t>SECOND-GENERATION</a:t>
            </a:r>
            <a:r>
              <a:rPr lang="en-US" sz="1500" b="1" i="1" dirty="0">
                <a:solidFill>
                  <a:srgbClr val="00B050"/>
                </a:solidFill>
              </a:rPr>
              <a:t> </a:t>
            </a:r>
          </a:p>
          <a:p>
            <a:pPr marL="406302" indent="-406302" algn="just">
              <a:buFont typeface="Wingdings" pitchFamily="2" charset="2"/>
              <a:buChar char="ü"/>
            </a:pPr>
            <a:r>
              <a:rPr lang="en-US" sz="1500" dirty="0">
                <a:solidFill>
                  <a:schemeClr val="tx2">
                    <a:lumMod val="75000"/>
                  </a:schemeClr>
                </a:solidFill>
              </a:rPr>
              <a:t>semi-automatically command guided SACLOS missiles require the operator to only keep the sights on the target until impact. </a:t>
            </a:r>
          </a:p>
          <a:p>
            <a:pPr marL="406302" indent="-406302" algn="just">
              <a:buFont typeface="Wingdings" pitchFamily="2" charset="2"/>
              <a:buChar char="ü"/>
            </a:pPr>
            <a:r>
              <a:rPr lang="en-US" sz="1500" dirty="0">
                <a:solidFill>
                  <a:schemeClr val="tx2">
                    <a:lumMod val="75000"/>
                  </a:schemeClr>
                </a:solidFill>
              </a:rPr>
              <a:t>Automatic guidance commands are sent to the missile through wires or radio, or the missile relies on laser marking or a TV camera view from the nose of the missile. </a:t>
            </a:r>
          </a:p>
          <a:p>
            <a:pPr marL="406302" indent="-406302" algn="just">
              <a:buFont typeface="Wingdings" pitchFamily="2" charset="2"/>
              <a:buChar char="v"/>
            </a:pPr>
            <a:r>
              <a:rPr lang="en-US" sz="1500" b="1" i="1" dirty="0" smtClean="0">
                <a:solidFill>
                  <a:srgbClr val="00B050"/>
                </a:solidFill>
              </a:rPr>
              <a:t>THIRD-GENERATION </a:t>
            </a:r>
          </a:p>
          <a:p>
            <a:pPr marL="406302" indent="-406302" algn="just">
              <a:buFont typeface="Wingdings" pitchFamily="2" charset="2"/>
              <a:buChar char="ü"/>
            </a:pP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</a:rPr>
              <a:t>Guidance </a:t>
            </a:r>
            <a:r>
              <a:rPr lang="en-US" sz="1500" dirty="0">
                <a:solidFill>
                  <a:schemeClr val="tx2">
                    <a:lumMod val="75000"/>
                  </a:schemeClr>
                </a:solidFill>
              </a:rPr>
              <a:t>systems rely on a laser, electro-optical imager (IIR) seeker or a W-band radar seeker in the nose of the missile. </a:t>
            </a:r>
          </a:p>
          <a:p>
            <a:pPr marL="406302" indent="-406302" algn="just">
              <a:buFont typeface="Wingdings" pitchFamily="2" charset="2"/>
              <a:buChar char="ü"/>
            </a:pPr>
            <a:r>
              <a:rPr lang="en-US" sz="1500" dirty="0">
                <a:solidFill>
                  <a:schemeClr val="tx2">
                    <a:lumMod val="75000"/>
                  </a:schemeClr>
                </a:solidFill>
              </a:rPr>
              <a:t>Once the target is identified, no further guidance during flight; it is "fire-and-forget", and the missile operator is free to retreat. </a:t>
            </a:r>
            <a:endParaRPr lang="en-US" sz="1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06302" indent="-406302" algn="just">
              <a:buFont typeface="Wingdings" pitchFamily="2" charset="2"/>
              <a:buChar char="v"/>
            </a:pPr>
            <a:r>
              <a:rPr lang="en-US" sz="1500" b="1" i="1" dirty="0" smtClean="0">
                <a:solidFill>
                  <a:srgbClr val="00B050"/>
                </a:solidFill>
              </a:rPr>
              <a:t>FOURTH GENERATION</a:t>
            </a:r>
          </a:p>
          <a:p>
            <a:pPr marL="404813" indent="-404813" algn="just">
              <a:buFont typeface="Wingdings" pitchFamily="2" charset="2"/>
              <a:buChar char="ü"/>
            </a:pP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ATGM’s with Dual Mode Seeker and ability to Lock-on After Launch. </a:t>
            </a:r>
            <a:endParaRPr lang="en-US" sz="1500" dirty="0">
              <a:solidFill>
                <a:srgbClr val="FF0000"/>
              </a:solidFill>
            </a:endParaRPr>
          </a:p>
          <a:p>
            <a:pPr marL="406302" indent="-406302" algn="just">
              <a:buFont typeface="Wingdings" pitchFamily="2" charset="2"/>
              <a:buChar char="ü"/>
            </a:pPr>
            <a:endParaRPr lang="en-US" sz="15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38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56745583"/>
              </p:ext>
            </p:extLst>
          </p:nvPr>
        </p:nvGraphicFramePr>
        <p:xfrm>
          <a:off x="588286" y="533402"/>
          <a:ext cx="8016163" cy="5817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4915"/>
                <a:gridCol w="1447800"/>
                <a:gridCol w="1219200"/>
                <a:gridCol w="838200"/>
                <a:gridCol w="2356048"/>
              </a:tblGrid>
              <a:tr h="6768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INDIAN</a:t>
                      </a:r>
                      <a:r>
                        <a:rPr lang="en-US" sz="1600" baseline="0" dirty="0" smtClean="0"/>
                        <a:t> ARMY  MISSILES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TYPE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ORIGIN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RANGE</a:t>
                      </a:r>
                    </a:p>
                    <a:p>
                      <a:pPr algn="ctr"/>
                      <a:r>
                        <a:rPr lang="en-US" sz="1600" dirty="0" smtClean="0"/>
                        <a:t>(KM)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PLATFORM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 anchor="ctr"/>
                </a:tc>
              </a:tr>
              <a:tr h="538037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SPIKE (MISSILE)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ATGM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Israel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1.5-25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Man</a:t>
                      </a:r>
                      <a:r>
                        <a:rPr lang="en-US" sz="1600" baseline="0" dirty="0" smtClean="0"/>
                        <a:t> Portable</a:t>
                      </a:r>
                      <a:r>
                        <a:rPr lang="en-US" sz="1600" dirty="0" smtClean="0"/>
                        <a:t>, Vehicle</a:t>
                      </a:r>
                    </a:p>
                  </a:txBody>
                  <a:tcPr anchor="ctr"/>
                </a:tc>
              </a:tr>
              <a:tr h="538037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NAG MISSILE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ATGM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India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5.4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Vehicle </a:t>
                      </a:r>
                      <a:endParaRPr lang="en-US" sz="1600" dirty="0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MILAN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ATGM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France MBDA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1.5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Man</a:t>
                      </a:r>
                      <a:r>
                        <a:rPr lang="en-US" sz="1600" baseline="0" dirty="0" smtClean="0"/>
                        <a:t> Portable</a:t>
                      </a:r>
                      <a:r>
                        <a:rPr lang="en-US" sz="1600" dirty="0" smtClean="0"/>
                        <a:t>, Vehicle</a:t>
                      </a:r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MILAN 2T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ATGM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France</a:t>
                      </a:r>
                      <a:r>
                        <a:rPr lang="en-US" sz="1600" baseline="0" dirty="0" smtClean="0"/>
                        <a:t> MBDA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Man</a:t>
                      </a:r>
                      <a:r>
                        <a:rPr lang="en-US" sz="1600" baseline="0" dirty="0" smtClean="0"/>
                        <a:t> Portable</a:t>
                      </a:r>
                      <a:r>
                        <a:rPr lang="en-US" sz="1600" dirty="0" smtClean="0"/>
                        <a:t>, Vehicle</a:t>
                      </a:r>
                    </a:p>
                  </a:txBody>
                  <a:tcPr anchor="ctr"/>
                </a:tc>
              </a:tr>
              <a:tr h="538037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KORNET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ATGM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Russia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5.5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Man</a:t>
                      </a:r>
                      <a:r>
                        <a:rPr lang="en-US" sz="1600" baseline="0" dirty="0" smtClean="0"/>
                        <a:t> Portable</a:t>
                      </a:r>
                      <a:r>
                        <a:rPr lang="en-US" sz="1600" dirty="0" smtClean="0"/>
                        <a:t>, Vehicle</a:t>
                      </a:r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KONKURS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ATGM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Russia &amp; India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0.7-4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Man</a:t>
                      </a:r>
                      <a:r>
                        <a:rPr lang="en-US" sz="1600" baseline="0" dirty="0" smtClean="0"/>
                        <a:t> Portable</a:t>
                      </a:r>
                      <a:r>
                        <a:rPr lang="en-US" sz="1600" dirty="0" smtClean="0"/>
                        <a:t>, Vehicle</a:t>
                      </a:r>
                    </a:p>
                  </a:txBody>
                  <a:tcPr anchor="ctr"/>
                </a:tc>
              </a:tr>
              <a:tr h="676885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3UBK-INVAR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ATGM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Russia &amp; India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 mm smoothbore guns</a:t>
                      </a:r>
                    </a:p>
                  </a:txBody>
                  <a:tcPr anchor="ctr"/>
                </a:tc>
              </a:tr>
              <a:tr h="700880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HELINA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Air </a:t>
                      </a:r>
                    </a:p>
                    <a:p>
                      <a:pPr algn="ctr"/>
                      <a:r>
                        <a:rPr lang="en-US" sz="1600" dirty="0" smtClean="0"/>
                        <a:t>launched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India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8.0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Helicopter</a:t>
                      </a:r>
                      <a:r>
                        <a:rPr lang="en-US" sz="1600" baseline="0" dirty="0" smtClean="0"/>
                        <a:t> / </a:t>
                      </a:r>
                      <a:r>
                        <a:rPr lang="en-US" sz="1600" dirty="0" smtClean="0"/>
                        <a:t>Aircraft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0021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OTHER   ATGM’S</a:t>
            </a:r>
            <a:endParaRPr lang="en-US" sz="2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87557975"/>
              </p:ext>
            </p:extLst>
          </p:nvPr>
        </p:nvGraphicFramePr>
        <p:xfrm>
          <a:off x="533399" y="1066800"/>
          <a:ext cx="8001000" cy="445733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63210"/>
                <a:gridCol w="1145222"/>
                <a:gridCol w="1761881"/>
                <a:gridCol w="1667658"/>
                <a:gridCol w="2063029"/>
              </a:tblGrid>
              <a:tr h="630427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NAME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COUNTRY</a:t>
                      </a:r>
                      <a:endParaRPr lang="en-US" sz="15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kern="12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RANGE IN MTS</a:t>
                      </a:r>
                      <a:r>
                        <a:rPr lang="en-US" sz="1500" kern="1200" baseline="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500" kern="1200" baseline="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(MIN - MAX)</a:t>
                      </a:r>
                      <a:endParaRPr lang="en-US" sz="1500" b="1" kern="1200" dirty="0">
                        <a:solidFill>
                          <a:srgbClr val="0070C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MISSILE</a:t>
                      </a:r>
                    </a:p>
                    <a:p>
                      <a:pPr algn="ctr"/>
                      <a:r>
                        <a:rPr lang="en-US" sz="15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SPEED(M/SEC)</a:t>
                      </a:r>
                      <a:endParaRPr lang="en-US" sz="15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GUIDANCE</a:t>
                      </a:r>
                      <a:endParaRPr lang="en-US" sz="15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23772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HELLFIRE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US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500 - 8000</a:t>
                      </a:r>
                      <a:endParaRPr lang="en-US" sz="1500" b="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450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Semi-active</a:t>
                      </a:r>
                      <a:r>
                        <a:rPr lang="en-US" sz="15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aseline="0" dirty="0" smtClean="0">
                          <a:latin typeface="Arial" pitchFamily="34" charset="0"/>
                          <a:cs typeface="Arial" pitchFamily="34" charset="0"/>
                        </a:rPr>
                        <a:t>laser homing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10900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JAVELIN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US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50   -  2500</a:t>
                      </a:r>
                      <a:endParaRPr lang="en-US" sz="1500" b="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277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LWIR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10900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TOW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US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100 -</a:t>
                      </a:r>
                      <a:r>
                        <a:rPr lang="en-US" sz="15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4200</a:t>
                      </a:r>
                      <a:endParaRPr lang="en-US" sz="1500" b="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320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Optically tracked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10900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BRIMSTONE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UK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200 - 60000</a:t>
                      </a:r>
                      <a:endParaRPr lang="en-US" sz="1500" b="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450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Laser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10900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SPIKE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Israel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200 - 25000</a:t>
                      </a:r>
                      <a:endParaRPr lang="en-US" sz="1500" b="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IR</a:t>
                      </a:r>
                      <a:r>
                        <a:rPr lang="en-US" sz="1500" baseline="0" dirty="0" smtClean="0">
                          <a:latin typeface="Arial" pitchFamily="34" charset="0"/>
                          <a:cs typeface="Arial" pitchFamily="34" charset="0"/>
                        </a:rPr>
                        <a:t> homing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10900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KORNET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Russia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100 - 5500</a:t>
                      </a:r>
                      <a:endParaRPr lang="en-US" sz="1500" b="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347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Laser SACLOS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10900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NAG</a:t>
                      </a:r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India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70   - 4000</a:t>
                      </a:r>
                      <a:endParaRPr lang="en-US" sz="1500" b="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230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latin typeface="Arial" pitchFamily="34" charset="0"/>
                          <a:cs typeface="Arial" pitchFamily="34" charset="0"/>
                        </a:rPr>
                        <a:t>IIR, (MMW-Under Development) </a:t>
                      </a:r>
                      <a:endParaRPr lang="en-US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24199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838202"/>
            <a:ext cx="7162800" cy="2308304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Anti Tank Guided Missile (ATGM)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Surface to Air Missile (SAM)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Air to Air Missile (AAM)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Air to Surface (ASM)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Surface to Surface (SSM)</a:t>
            </a:r>
          </a:p>
        </p:txBody>
      </p:sp>
      <p:pic>
        <p:nvPicPr>
          <p:cNvPr id="3" name="Picture 2" descr="Image result for akash missile sing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7509" y="3238858"/>
            <a:ext cx="5106186" cy="293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90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5429" y="544288"/>
            <a:ext cx="8229600" cy="43542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SURFACE TO AIR MISSILE</a:t>
            </a:r>
            <a:endParaRPr lang="en-US" sz="3200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3" y="925287"/>
            <a:ext cx="5410198" cy="1665513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sz="1700" dirty="0"/>
          </a:p>
          <a:p>
            <a:pPr lvl="0" algn="just">
              <a:lnSpc>
                <a:spcPct val="110000"/>
              </a:lnSpc>
              <a:buFont typeface="Wingdings" pitchFamily="2" charset="2"/>
              <a:buChar char="q"/>
            </a:pPr>
            <a:r>
              <a:rPr lang="en-US" sz="1700" dirty="0">
                <a:solidFill>
                  <a:prstClr val="black"/>
                </a:solidFill>
                <a:cs typeface="Times New Roman" pitchFamily="18" charset="0"/>
              </a:rPr>
              <a:t>A surface-to-air missile (SAM), is a missile designed to be launched from the ground to destroy aircraft or other </a:t>
            </a:r>
            <a:r>
              <a:rPr lang="en-US" sz="1700" dirty="0" err="1" smtClean="0">
                <a:solidFill>
                  <a:prstClr val="black"/>
                </a:solidFill>
                <a:cs typeface="Times New Roman" pitchFamily="18" charset="0"/>
              </a:rPr>
              <a:t>arieal</a:t>
            </a:r>
            <a:r>
              <a:rPr lang="en-US" sz="1700" dirty="0" smtClean="0">
                <a:solidFill>
                  <a:prstClr val="black"/>
                </a:solidFill>
                <a:cs typeface="Times New Roman" pitchFamily="18" charset="0"/>
              </a:rPr>
              <a:t> targets.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096001" y="990602"/>
            <a:ext cx="2558144" cy="816429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290" tIns="32645" rIns="65290" bIns="32645" rtlCol="0" anchor="ctr"/>
          <a:lstStyle/>
          <a:p>
            <a:pPr algn="ctr"/>
            <a:r>
              <a:rPr lang="en-US" sz="1400" b="1" dirty="0" smtClean="0"/>
              <a:t>RANGE : </a:t>
            </a:r>
          </a:p>
          <a:p>
            <a:pPr marL="408067" indent="-408067">
              <a:buFont typeface="Wingdings" pitchFamily="2" charset="2"/>
              <a:buChar char="v"/>
            </a:pPr>
            <a:r>
              <a:rPr lang="en-US" sz="1400" dirty="0" smtClean="0"/>
              <a:t>World : </a:t>
            </a:r>
            <a:r>
              <a:rPr lang="en-US" sz="1400" dirty="0"/>
              <a:t>9Km - 780Km</a:t>
            </a:r>
          </a:p>
          <a:p>
            <a:pPr marL="408067" indent="-408067">
              <a:buFont typeface="Wingdings" pitchFamily="2" charset="2"/>
              <a:buChar char="v"/>
            </a:pPr>
            <a:r>
              <a:rPr lang="en-US" sz="1400" dirty="0"/>
              <a:t>INDIAN </a:t>
            </a:r>
            <a:r>
              <a:rPr lang="en-US" sz="1400" dirty="0" smtClean="0"/>
              <a:t>:12km-180km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6096000" y="1905000"/>
            <a:ext cx="2503717" cy="9252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290" tIns="32645" rIns="65290" bIns="32645" rtlCol="0" anchor="ctr"/>
          <a:lstStyle/>
          <a:p>
            <a:pPr algn="ctr"/>
            <a:r>
              <a:rPr lang="en-US" sz="1400" b="1" dirty="0" smtClean="0"/>
              <a:t>TYPES OF SAM:</a:t>
            </a:r>
            <a:endParaRPr lang="en-US" sz="1400" b="1" dirty="0"/>
          </a:p>
          <a:p>
            <a:pPr marL="367261" indent="-367261">
              <a:buFont typeface="Wingdings" pitchFamily="2" charset="2"/>
              <a:buChar char="v"/>
            </a:pPr>
            <a:r>
              <a:rPr lang="en-US" sz="1400" dirty="0"/>
              <a:t>LRSAM </a:t>
            </a:r>
            <a:r>
              <a:rPr lang="en-US" sz="1400" dirty="0" smtClean="0"/>
              <a:t>: </a:t>
            </a:r>
            <a:r>
              <a:rPr lang="en-US" sz="1400" dirty="0"/>
              <a:t>70Km</a:t>
            </a:r>
          </a:p>
          <a:p>
            <a:pPr marL="367261" indent="-367261">
              <a:buFont typeface="Wingdings" pitchFamily="2" charset="2"/>
              <a:buChar char="v"/>
            </a:pPr>
            <a:r>
              <a:rPr lang="en-US" sz="1400" dirty="0"/>
              <a:t>SRSAM </a:t>
            </a:r>
            <a:r>
              <a:rPr lang="en-US" sz="1400" dirty="0" smtClean="0"/>
              <a:t>: </a:t>
            </a:r>
            <a:r>
              <a:rPr lang="en-US" sz="1400" dirty="0"/>
              <a:t>&lt;15Km</a:t>
            </a:r>
          </a:p>
          <a:p>
            <a:pPr marL="367261" indent="-367261">
              <a:buFont typeface="Wingdings" pitchFamily="2" charset="2"/>
              <a:buChar char="v"/>
            </a:pPr>
            <a:r>
              <a:rPr lang="en-US" sz="1400" dirty="0"/>
              <a:t>MRSAM </a:t>
            </a:r>
            <a:r>
              <a:rPr lang="en-US" sz="1400" dirty="0" smtClean="0"/>
              <a:t>: </a:t>
            </a:r>
            <a:r>
              <a:rPr lang="en-US" sz="1400" dirty="0"/>
              <a:t>70Km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884714"/>
            <a:ext cx="2503714" cy="3156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5290" tIns="32645" rIns="65290" bIns="32645" rtlCol="0" anchor="ctr"/>
          <a:lstStyle/>
          <a:p>
            <a:pPr marL="326454" indent="-326454" algn="ctr"/>
            <a:endParaRPr lang="en-US" sz="1400" dirty="0"/>
          </a:p>
          <a:p>
            <a:pPr marL="326454" indent="-326454" algn="ctr"/>
            <a:endParaRPr lang="en-US" sz="1400" b="1" dirty="0"/>
          </a:p>
          <a:p>
            <a:pPr marL="326454" indent="-326454" algn="ctr"/>
            <a:r>
              <a:rPr lang="en-US" sz="1400" b="1" dirty="0"/>
              <a:t>CONTROL &amp; GUIDANCE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Radio control command guidance.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Command + electro optical tracking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Semi-Active Radar Homing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Active Radar Homing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Passive RF + </a:t>
            </a:r>
            <a:r>
              <a:rPr lang="en-US" sz="1400" dirty="0" err="1"/>
              <a:t>ImIR</a:t>
            </a:r>
            <a:endParaRPr lang="en-US" sz="1400" dirty="0"/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Inertial Mid course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Dual mode command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Command guidance system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Radar CLOS Guidance</a:t>
            </a:r>
          </a:p>
          <a:p>
            <a:pPr marL="326454" indent="-326454">
              <a:buFont typeface="Wingdings" pitchFamily="2" charset="2"/>
              <a:buChar char="Ø"/>
            </a:pPr>
            <a:r>
              <a:rPr lang="en-US" sz="1400" dirty="0"/>
              <a:t>Infrared Homing</a:t>
            </a:r>
          </a:p>
          <a:p>
            <a:pPr marL="326454" indent="-326454">
              <a:buFont typeface="Wingdings" pitchFamily="2" charset="2"/>
              <a:buChar char="Ø"/>
            </a:pPr>
            <a:endParaRPr lang="en-US" sz="1300" dirty="0"/>
          </a:p>
          <a:p>
            <a:pPr marL="326454" indent="-326454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83"/>
          <a:stretch/>
        </p:blipFill>
        <p:spPr bwMode="auto">
          <a:xfrm>
            <a:off x="783772" y="2333627"/>
            <a:ext cx="5029351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5187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714" y="435430"/>
            <a:ext cx="8229600" cy="432932"/>
          </a:xfrm>
        </p:spPr>
        <p:txBody>
          <a:bodyPr>
            <a:noAutofit/>
          </a:bodyPr>
          <a:lstStyle/>
          <a:p>
            <a:r>
              <a:rPr lang="en-US" sz="2400" dirty="0"/>
              <a:t>Types of </a:t>
            </a:r>
            <a:r>
              <a:rPr lang="en-US" sz="2400" dirty="0" smtClean="0"/>
              <a:t>Missile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Surface to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Air)</a:t>
            </a:r>
            <a:endParaRPr lang="en-US" sz="2400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9821579"/>
              </p:ext>
            </p:extLst>
          </p:nvPr>
        </p:nvGraphicFramePr>
        <p:xfrm>
          <a:off x="381000" y="914400"/>
          <a:ext cx="8305800" cy="5653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066800"/>
                <a:gridCol w="1143000"/>
                <a:gridCol w="1143000"/>
                <a:gridCol w="1143000"/>
                <a:gridCol w="1143000"/>
                <a:gridCol w="1447800"/>
              </a:tblGrid>
              <a:tr h="357574">
                <a:tc>
                  <a:txBody>
                    <a:bodyPr/>
                    <a:lstStyle/>
                    <a:p>
                      <a:pPr algn="ctr"/>
                      <a:endParaRPr lang="en-US" sz="15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5314" marR="65314" marT="32657" marB="3265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RUSSIAN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AMERICAN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INDIA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ISRAEL</a:t>
                      </a:r>
                      <a:endParaRPr lang="en-US" sz="15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27931" marR="27931" marT="13967" marB="13967" anchor="ctr"/>
                </a:tc>
              </a:tr>
              <a:tr h="572118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NAME OF THE MISSILE</a:t>
                      </a:r>
                      <a:endParaRPr lang="en-US" sz="15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5314" marR="65314" marT="32657" marB="3265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SA-2</a:t>
                      </a:r>
                    </a:p>
                    <a:p>
                      <a:pPr algn="ctr"/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 (S-75 Dvina)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SA-7</a:t>
                      </a:r>
                      <a:br>
                        <a:rPr lang="en-US" sz="1500" b="1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b="1" dirty="0" smtClean="0">
                          <a:solidFill>
                            <a:schemeClr val="tx1"/>
                          </a:solidFill>
                        </a:rPr>
                        <a:t>(9K32 Strela-2 )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/>
                        <a:t>FIM-92</a:t>
                      </a:r>
                    </a:p>
                    <a:p>
                      <a:pPr algn="ctr"/>
                      <a:r>
                        <a:rPr lang="en-US" sz="1500" b="1" dirty="0" smtClean="0"/>
                        <a:t>STRINGER</a:t>
                      </a:r>
                      <a:endParaRPr lang="en-US" sz="1500" b="1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/>
                        <a:t>MIM-104</a:t>
                      </a:r>
                    </a:p>
                    <a:p>
                      <a:pPr algn="ctr"/>
                      <a:r>
                        <a:rPr lang="en-US" sz="1500" b="1" dirty="0" smtClean="0"/>
                        <a:t>PATRIOT</a:t>
                      </a:r>
                      <a:endParaRPr lang="en-US" sz="1500" b="1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/>
                        <a:t>AKASH</a:t>
                      </a:r>
                      <a:endParaRPr lang="en-US" sz="1500" b="1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SPYDER</a:t>
                      </a:r>
                      <a:br>
                        <a:rPr lang="en-US" sz="1500" b="1" dirty="0" smtClean="0">
                          <a:latin typeface="+mn-lt"/>
                          <a:ea typeface="Calibri"/>
                          <a:cs typeface="Times New Roman" pitchFamily="18" charset="0"/>
                        </a:rPr>
                      </a:br>
                      <a:r>
                        <a:rPr lang="en-US" sz="1500" b="1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(Python – Derby)</a:t>
                      </a:r>
                      <a:endParaRPr lang="en-US" sz="1500" b="1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27931" marR="27931" marT="13967" marB="13967" anchor="ctr"/>
                </a:tc>
              </a:tr>
              <a:tr h="35757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RANGE</a:t>
                      </a:r>
                      <a:endParaRPr lang="en-US" sz="15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5314" marR="65314" marT="32657" marB="3265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45Km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4Km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8Km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70Km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30Km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7-15Km</a:t>
                      </a:r>
                      <a:endParaRPr lang="en-US" sz="1500" b="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27931" marR="27931" marT="13967" marB="13967" anchor="ctr"/>
                </a:tc>
              </a:tr>
              <a:tr h="45973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WEIGHT</a:t>
                      </a:r>
                      <a:endParaRPr lang="en-US" sz="15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5314" marR="65314" marT="32657" marB="3265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2,300Kg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15Kg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15Kg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700Kg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720Kg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105Kg</a:t>
                      </a:r>
                    </a:p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27931" marR="27931" marT="13967" marB="13967" anchor="ctr"/>
                </a:tc>
              </a:tr>
              <a:tr h="1144238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PROPELLANT FUEL</a:t>
                      </a:r>
                      <a:endParaRPr lang="en-US" sz="15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5314" marR="65314" marT="32657" marB="3265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Solid-fuel booster and Liquid-fuel Sustainer</a:t>
                      </a:r>
                      <a:endParaRPr lang="en-US" sz="15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Propellant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indent="0" algn="ctr" defTabSz="12800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Solid propellant</a:t>
                      </a: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</a:t>
                      </a:r>
                      <a:r>
                        <a:rPr lang="en-US" sz="1500" baseline="0" dirty="0" smtClean="0"/>
                        <a:t> Propellant 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dirty="0" smtClean="0"/>
                        <a:t>Solid Ramjet Propulsion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en-US" sz="1500" b="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27931" marR="27931" marT="13967" marB="13967" anchor="ctr"/>
                </a:tc>
              </a:tr>
              <a:tr h="132302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TECHNOLOGY</a:t>
                      </a:r>
                      <a:endParaRPr lang="en-US" sz="15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5314" marR="65314" marT="32657" marB="3265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Command guidance</a:t>
                      </a: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dirty="0" smtClean="0"/>
                        <a:t>Proportional</a:t>
                      </a:r>
                      <a:r>
                        <a:rPr lang="en-US" sz="1500" baseline="0" dirty="0" smtClean="0"/>
                        <a:t> Navigation Logic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Infrared  Homing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indent="0" algn="ctr" defTabSz="12800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Track via</a:t>
                      </a:r>
                      <a:r>
                        <a:rPr lang="en-US" sz="15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Missile(Radio</a:t>
                      </a:r>
                      <a:r>
                        <a:rPr lang="en-US" sz="15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command + SAH</a:t>
                      </a:r>
                      <a:r>
                        <a:rPr lang="en-US" sz="15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en-US" sz="15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dirty="0" smtClean="0"/>
                        <a:t>Command Guidance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IR homing and EO imaging</a:t>
                      </a:r>
                      <a:b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</a:b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 (Python-5)</a:t>
                      </a:r>
                      <a:b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</a:b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Active radar</a:t>
                      </a:r>
                      <a:r>
                        <a:rPr lang="en-US" sz="1500" b="0" baseline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homing (derby)</a:t>
                      </a:r>
                    </a:p>
                  </a:txBody>
                  <a:tcPr marL="27931" marR="27931" marT="13967" marB="13967" anchor="ctr"/>
                </a:tc>
              </a:tr>
              <a:tr h="45973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SPEED</a:t>
                      </a:r>
                      <a:endParaRPr lang="en-US" sz="15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5314" marR="65314" marT="32657" marB="3265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Mach 3.5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Mach 1.2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Mach 2.5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Mach 2.8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Mach 2.5+</a:t>
                      </a:r>
                      <a:endParaRPr lang="en-US" sz="1500" dirty="0"/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indent="0" algn="ctr" defTabSz="1280006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Mach 4</a:t>
                      </a:r>
                    </a:p>
                  </a:txBody>
                  <a:tcPr marL="27931" marR="27931" marT="13967" marB="1396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427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7162800" cy="2739191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Anti Tank Guided Missile (ATGM)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Surface to Air Missile (SAM)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Air to Air Missile (AAM)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Air to Surface (ASM)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Surface to Surface (SSM)</a:t>
            </a:r>
          </a:p>
          <a:p>
            <a:endParaRPr lang="en-US" sz="3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2" descr="C:\Users\ebfl43343\Downloads\astr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52" r="1728" b="4599"/>
          <a:stretch/>
        </p:blipFill>
        <p:spPr bwMode="auto">
          <a:xfrm>
            <a:off x="1828800" y="2922336"/>
            <a:ext cx="5259696" cy="341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90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GSLV-M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762000"/>
            <a:ext cx="6781800" cy="4041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35429" y="435429"/>
            <a:ext cx="8273143" cy="391886"/>
          </a:xfrm>
          <a:prstGeom prst="rect">
            <a:avLst/>
          </a:prstGeom>
        </p:spPr>
        <p:txBody>
          <a:bodyPr vert="horz" lIns="91396" tIns="45700" rIns="91396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C00000"/>
                </a:solidFill>
              </a:rPr>
              <a:t>AIR TO AIR MISSILE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573" y="653145"/>
            <a:ext cx="5617029" cy="2143419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marL="244841" indent="-244841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dirty="0"/>
              <a:t>Air-to-Air missile (AAM) is a missile fired from an aircraft for the purpose of destroying another aircraft (Anti-Aircraft Missile). </a:t>
            </a:r>
            <a:endParaRPr lang="en-US" sz="1500" dirty="0" smtClean="0"/>
          </a:p>
          <a:p>
            <a:pPr marL="244841" indent="-244841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dirty="0" smtClean="0"/>
              <a:t>A </a:t>
            </a:r>
            <a:r>
              <a:rPr lang="en-US" sz="1500" dirty="0"/>
              <a:t>missile's effective range is dependent on factors such as altitude, speed, position, and direction of the target aircraft as well as those of the attacking aircraft.  </a:t>
            </a:r>
          </a:p>
          <a:p>
            <a:pPr algn="just">
              <a:lnSpc>
                <a:spcPct val="150000"/>
              </a:lnSpc>
            </a:pPr>
            <a:r>
              <a:rPr lang="en-US" sz="1500" dirty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0" y="990602"/>
            <a:ext cx="2590800" cy="75842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lIns="65290" tIns="32645" rIns="65290" bIns="32645" rtlCol="0">
            <a:spAutoFit/>
          </a:bodyPr>
          <a:lstStyle/>
          <a:p>
            <a:pPr algn="ctr"/>
            <a:r>
              <a:rPr lang="en-US" sz="1500" b="1" dirty="0" smtClean="0"/>
              <a:t>RANGE </a:t>
            </a:r>
          </a:p>
          <a:p>
            <a:pPr marL="109512" indent="-109512">
              <a:buFont typeface="Wingdings" pitchFamily="2" charset="2"/>
              <a:buChar char="Ø"/>
            </a:pPr>
            <a:r>
              <a:rPr lang="en-US" sz="1500" dirty="0" smtClean="0"/>
              <a:t> India       </a:t>
            </a:r>
            <a:r>
              <a:rPr lang="en-US" sz="1500" dirty="0"/>
              <a:t>	:  </a:t>
            </a:r>
            <a:r>
              <a:rPr lang="en-US" sz="1500" dirty="0" smtClean="0"/>
              <a:t>Up to 110 </a:t>
            </a:r>
            <a:r>
              <a:rPr lang="en-US" sz="1500" dirty="0" err="1" smtClean="0"/>
              <a:t>kms</a:t>
            </a:r>
            <a:r>
              <a:rPr lang="en-US" sz="1500" dirty="0" smtClean="0"/>
              <a:t>  </a:t>
            </a:r>
            <a:endParaRPr lang="en-US" sz="1500" dirty="0"/>
          </a:p>
          <a:p>
            <a:pPr marL="204033" indent="-204033">
              <a:buFont typeface="Wingdings" pitchFamily="2" charset="2"/>
              <a:buChar char="Ø"/>
            </a:pPr>
            <a:r>
              <a:rPr lang="en-US" sz="1500" dirty="0" smtClean="0"/>
              <a:t>World       :   Up to 400 </a:t>
            </a:r>
            <a:r>
              <a:rPr lang="en-US" sz="1500" dirty="0" err="1" smtClean="0"/>
              <a:t>kms</a:t>
            </a:r>
            <a:endParaRPr lang="en-US" sz="1500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1828802"/>
            <a:ext cx="2536372" cy="2281919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lIns="65290" tIns="32645" rIns="65290" bIns="32645" rtlCol="0">
            <a:spAutoFit/>
          </a:bodyPr>
          <a:lstStyle/>
          <a:p>
            <a:pPr algn="ctr"/>
            <a:r>
              <a:rPr lang="en-US" sz="1600" b="1" dirty="0" smtClean="0"/>
              <a:t>GUIDANCE SYSTEM</a:t>
            </a:r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 smtClean="0"/>
              <a:t>Radar</a:t>
            </a:r>
            <a:endParaRPr lang="en-US" sz="1600" dirty="0"/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/>
              <a:t>Active radar homing</a:t>
            </a:r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/>
              <a:t>Semi-active radar homing</a:t>
            </a:r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/>
              <a:t>Beam riding</a:t>
            </a:r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/>
              <a:t>Infrared</a:t>
            </a:r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/>
              <a:t>Electro-optical</a:t>
            </a:r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/>
              <a:t>Passive Anti-radiation</a:t>
            </a:r>
          </a:p>
          <a:p>
            <a:pPr marL="204033" indent="-204033">
              <a:buFont typeface="Wingdings" pitchFamily="2" charset="2"/>
              <a:buChar char="Ø"/>
            </a:pPr>
            <a:r>
              <a:rPr lang="en-US" sz="1600" dirty="0"/>
              <a:t>Helmet Guided Missile</a:t>
            </a:r>
          </a:p>
        </p:txBody>
      </p:sp>
      <p:pic>
        <p:nvPicPr>
          <p:cNvPr id="8" name="Picture 2" descr="C:\Users\ebfl43343\Documents\Integrated_Helmet_Display_Sight_Syst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2" y="4648200"/>
            <a:ext cx="15365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802" y="6172201"/>
            <a:ext cx="2013857" cy="285784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R – 73 </a:t>
            </a:r>
          </a:p>
        </p:txBody>
      </p:sp>
      <p:pic>
        <p:nvPicPr>
          <p:cNvPr id="9" name="Picture 7" descr="C:\Users\ebfl43343\Downloads\R-73_R-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2" y="4648200"/>
            <a:ext cx="2316479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14800" y="6172201"/>
            <a:ext cx="1524000" cy="285784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Helmet Guided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123" y="2430798"/>
            <a:ext cx="5513479" cy="191258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lIns="65290" tIns="32645" rIns="65290" bIns="32645" rtlCol="0">
            <a:spAutoFit/>
          </a:bodyPr>
          <a:lstStyle/>
          <a:p>
            <a:pPr algn="ctr"/>
            <a:r>
              <a:rPr lang="en-US" sz="1500" b="1" dirty="0" smtClean="0"/>
              <a:t>HELMET GUIDED MISSILE - R-73 (RUSSIAN MISSILE)</a:t>
            </a:r>
          </a:p>
          <a:p>
            <a:pPr marL="204033" indent="-204033" algn="just">
              <a:buFont typeface="Wingdings" pitchFamily="2" charset="2"/>
              <a:buChar char="Ø"/>
            </a:pPr>
            <a:r>
              <a:rPr lang="en-US" sz="1500" dirty="0" smtClean="0"/>
              <a:t>The </a:t>
            </a:r>
            <a:r>
              <a:rPr lang="en-US" sz="1500" dirty="0"/>
              <a:t>R-73 is an infrared homing (heat-seeking) missile with a sensitive, cryogenic cooled seeker with a substantial "off-bore sight" capability. It can see 40° off the missile's centerline.</a:t>
            </a:r>
          </a:p>
          <a:p>
            <a:pPr marL="204033" indent="-204033" algn="just">
              <a:buFont typeface="Wingdings" pitchFamily="2" charset="2"/>
              <a:buChar char="Ø"/>
            </a:pPr>
            <a:r>
              <a:rPr lang="en-US" sz="1500" dirty="0"/>
              <a:t>It can be targeted by a helmet-mounted sight (HMS) allowing pilots to designate targets by looking at them. </a:t>
            </a:r>
          </a:p>
          <a:p>
            <a:pPr marL="204033" indent="-204033" algn="just">
              <a:buFont typeface="Wingdings" pitchFamily="2" charset="2"/>
              <a:buChar char="Ø"/>
            </a:pPr>
            <a:r>
              <a:rPr lang="en-US" sz="1500" dirty="0"/>
              <a:t>Minimum engagement range is about 300 meters, with maximum aerodynamic range of nearly 30 km (19 mi) at altitude.</a:t>
            </a:r>
          </a:p>
        </p:txBody>
      </p:sp>
      <p:pic>
        <p:nvPicPr>
          <p:cNvPr id="1027" name="Picture 3" descr="C:\Users\ebfl43363\Documents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2" y="4648200"/>
            <a:ext cx="2980725" cy="161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812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4" y="381001"/>
            <a:ext cx="5898335" cy="455714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C00000"/>
                </a:solidFill>
              </a:rPr>
              <a:t>TYPES OF </a:t>
            </a:r>
            <a:r>
              <a:rPr lang="en-US" sz="1800" b="1" dirty="0" smtClean="0">
                <a:solidFill>
                  <a:srgbClr val="C00000"/>
                </a:solidFill>
              </a:rPr>
              <a:t>MISSILE </a:t>
            </a:r>
            <a:r>
              <a:rPr lang="en-US" sz="1800" b="1" dirty="0" smtClean="0"/>
              <a:t>(AIR </a:t>
            </a:r>
            <a:r>
              <a:rPr lang="en-US" sz="1800" b="1" dirty="0"/>
              <a:t>TO </a:t>
            </a:r>
            <a:r>
              <a:rPr lang="en-US" sz="1800" b="1" dirty="0" smtClean="0"/>
              <a:t>AIR)</a:t>
            </a:r>
            <a:endParaRPr lang="en-US" sz="1800" b="1" dirty="0">
              <a:solidFill>
                <a:srgbClr val="C00000"/>
              </a:solidFill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3864534"/>
              </p:ext>
            </p:extLst>
          </p:nvPr>
        </p:nvGraphicFramePr>
        <p:xfrm>
          <a:off x="381002" y="817886"/>
          <a:ext cx="8218715" cy="473201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221620"/>
                <a:gridCol w="2056191"/>
                <a:gridCol w="1149048"/>
                <a:gridCol w="725714"/>
                <a:gridCol w="907143"/>
                <a:gridCol w="2158999"/>
              </a:tblGrid>
              <a:tr h="675634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COUNTRY OF ORIGIN</a:t>
                      </a:r>
                      <a:endParaRPr lang="en-US" sz="15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ROCKET NAME</a:t>
                      </a:r>
                      <a:endParaRPr lang="en-US" sz="15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RANGE </a:t>
                      </a:r>
                      <a:r>
                        <a:rPr lang="en-US" sz="15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(KM)</a:t>
                      </a:r>
                      <a:endParaRPr lang="en-US" sz="15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WEIGHT</a:t>
                      </a:r>
                    </a:p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 (KG)</a:t>
                      </a:r>
                      <a:endParaRPr lang="en-US" sz="15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WARHEAD WEIGHT (KG)</a:t>
                      </a:r>
                      <a:endParaRPr lang="en-US" sz="15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0000"/>
                          </a:solidFill>
                        </a:rPr>
                        <a:t>WARHEAD TYPES</a:t>
                      </a:r>
                      <a:endParaRPr lang="en-US" sz="15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dirty="0" smtClean="0"/>
                        <a:t>  RUSSIA</a:t>
                      </a:r>
                      <a:endParaRPr lang="en-US" sz="1500" b="1" u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dirty="0">
                          <a:solidFill>
                            <a:schemeClr val="tx1"/>
                          </a:solidFill>
                        </a:rPr>
                        <a:t>Vympel </a:t>
                      </a:r>
                      <a:r>
                        <a:rPr lang="en-US" sz="1500" u="none" dirty="0" smtClean="0">
                          <a:solidFill>
                            <a:schemeClr val="tx1"/>
                          </a:solidFill>
                        </a:rPr>
                        <a:t>R-73</a:t>
                      </a:r>
                      <a:endParaRPr lang="en-US" sz="15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20 – 40</a:t>
                      </a:r>
                      <a:r>
                        <a:rPr lang="en-US" sz="1500" dirty="0"/>
                        <a:t>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105 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7.4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Fragmentation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dirty="0" smtClean="0"/>
                        <a:t> FRANCE</a:t>
                      </a:r>
                      <a:endParaRPr lang="en-US" sz="1500" b="1" u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dirty="0"/>
                        <a:t>MBDA MICA-EM/-IR</a:t>
                      </a:r>
                      <a:endParaRPr lang="en-US" sz="15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&gt; </a:t>
                      </a:r>
                      <a:r>
                        <a:rPr lang="en-US" sz="1500" dirty="0" smtClean="0"/>
                        <a:t>60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112 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12 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Blast/fragmentation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dirty="0" smtClean="0"/>
                        <a:t> USA</a:t>
                      </a:r>
                      <a:endParaRPr lang="en-US" sz="1500" b="1" u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dirty="0"/>
                        <a:t>Raytheon AIM-9 Sidewinder</a:t>
                      </a:r>
                      <a:endParaRPr lang="en-US" sz="15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18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86 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9.4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dirty="0"/>
                        <a:t>Annular blast fragmentation</a:t>
                      </a:r>
                      <a:endParaRPr lang="en-US" sz="15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    GERMAN	</a:t>
                      </a:r>
                      <a:endParaRPr lang="en-US" sz="1500" b="1" u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indent="0" algn="ctr" defTabSz="1280006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u="none" dirty="0" smtClean="0"/>
                        <a:t>Diehl IRIS-T</a:t>
                      </a:r>
                      <a:endParaRPr lang="en-US" sz="1500" u="none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indent="0" algn="ctr" defTabSz="1280006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25</a:t>
                      </a:r>
                      <a:endParaRPr lang="en-US" sz="15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87.4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11.4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indent="0" algn="ctr" defTabSz="1280006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HE/fragmentation</a:t>
                      </a:r>
                      <a:endParaRPr lang="en-US" sz="15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dirty="0" smtClean="0"/>
                        <a:t> UK</a:t>
                      </a:r>
                      <a:endParaRPr lang="en-US" sz="1500" b="1" u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dirty="0"/>
                        <a:t>MBDA AIM-132 ASRAAM</a:t>
                      </a:r>
                      <a:endParaRPr lang="en-US" sz="15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50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88 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10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Blast/fragmentation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dirty="0" smtClean="0"/>
                        <a:t> ISRAEL</a:t>
                      </a:r>
                      <a:endParaRPr lang="en-US" sz="1500" b="1" u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dirty="0"/>
                        <a:t>Rafael Derby</a:t>
                      </a:r>
                      <a:endParaRPr lang="en-US" sz="15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50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118 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23 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Blast/fragmentation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dirty="0" smtClean="0"/>
                        <a:t>INDIA</a:t>
                      </a:r>
                      <a:endParaRPr lang="en-US" sz="1500" b="1" u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dirty="0">
                          <a:solidFill>
                            <a:schemeClr val="tx1"/>
                          </a:solidFill>
                        </a:rPr>
                        <a:t>Astra </a:t>
                      </a:r>
                      <a:endParaRPr lang="en-US" sz="15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80 - 110 +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/>
                        <a:t>154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15 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/>
                        <a:t>HE fragmentation </a:t>
                      </a:r>
                      <a:r>
                        <a:rPr lang="en-US" sz="1500" dirty="0" smtClean="0"/>
                        <a:t>directional</a:t>
                      </a:r>
                      <a:endParaRPr lang="en-US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1" marR="27931" marT="13967" marB="13967" anchor="ctr"/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26572" y="5497292"/>
            <a:ext cx="2183108" cy="890643"/>
            <a:chOff x="457200" y="7694630"/>
            <a:chExt cx="3056351" cy="1246900"/>
          </a:xfrm>
        </p:grpSpPr>
        <p:pic>
          <p:nvPicPr>
            <p:cNvPr id="1030" name="Picture 6" descr="C:\Users\ebfl43343\Downloads\220px-AAM-4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49" t="10869" r="3473"/>
            <a:stretch/>
          </p:blipFill>
          <p:spPr bwMode="auto">
            <a:xfrm>
              <a:off x="457200" y="7694630"/>
              <a:ext cx="3056351" cy="915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524000" y="8575276"/>
              <a:ext cx="838200" cy="366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AAM-4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558144" y="5497286"/>
            <a:ext cx="3429000" cy="945072"/>
            <a:chOff x="3581401" y="7479041"/>
            <a:chExt cx="4800600" cy="1323101"/>
          </a:xfrm>
        </p:grpSpPr>
        <p:pic>
          <p:nvPicPr>
            <p:cNvPr id="1026" name="Picture 2" descr="C:\Users\ebfl43343\Downloads\Astra (1)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7737" b="36131"/>
            <a:stretch/>
          </p:blipFill>
          <p:spPr bwMode="auto">
            <a:xfrm>
              <a:off x="3581401" y="7479041"/>
              <a:ext cx="4800600" cy="979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6019801" y="8435888"/>
              <a:ext cx="838200" cy="366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ASTRA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096000" y="5497289"/>
            <a:ext cx="1906220" cy="860325"/>
            <a:chOff x="8839200" y="7413489"/>
            <a:chExt cx="2668708" cy="1220210"/>
          </a:xfrm>
        </p:grpSpPr>
        <p:pic>
          <p:nvPicPr>
            <p:cNvPr id="5" name="Picture 2" descr="C:\Users\ebfl43343\Downloads\maks2007d1013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996" t="32834" r="1584" b="31893"/>
            <a:stretch/>
          </p:blipFill>
          <p:spPr bwMode="auto">
            <a:xfrm>
              <a:off x="8839200" y="7413489"/>
              <a:ext cx="2668708" cy="89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9448801" y="8262654"/>
              <a:ext cx="1754308" cy="37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Novator K-100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31146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2"/>
            <a:ext cx="7162800" cy="2739191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Anti Tank Guided Missile (ATGM)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Surface to Air Missile (SAM)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Air to Air Missile (AAM)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Air to Surface (ASM)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Surface to Surface (SSM)</a:t>
            </a:r>
          </a:p>
          <a:p>
            <a:endParaRPr lang="en-US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8434" name="Picture 2" descr="Image result for nirbhay missile hd"/>
          <p:cNvPicPr>
            <a:picLocks noChangeAspect="1" noChangeArrowheads="1"/>
          </p:cNvPicPr>
          <p:nvPr/>
        </p:nvPicPr>
        <p:blipFill>
          <a:blip r:embed="rId2" cstate="print"/>
          <a:srcRect b="33333"/>
          <a:stretch>
            <a:fillRect/>
          </a:stretch>
        </p:blipFill>
        <p:spPr bwMode="auto">
          <a:xfrm>
            <a:off x="635001" y="3200400"/>
            <a:ext cx="7518399" cy="281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290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3400" y="428604"/>
            <a:ext cx="7896252" cy="457200"/>
          </a:xfrm>
          <a:prstGeom prst="rect">
            <a:avLst/>
          </a:prstGeom>
        </p:spPr>
        <p:txBody>
          <a:bodyPr vert="horz" lIns="91418" tIns="45710" rIns="91418" bIns="4571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C00000"/>
                </a:solidFill>
              </a:rPr>
              <a:t>AIR TO SURFACE MISSILE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6136" y="862516"/>
            <a:ext cx="2857520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IN" b="1" dirty="0" smtClean="0"/>
              <a:t>RANGE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IN" dirty="0" smtClean="0"/>
              <a:t>   World:3 KM -5000 KM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IN" dirty="0" smtClean="0"/>
              <a:t>   India:7 KM – 300 KM 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5786446" y="2852936"/>
            <a:ext cx="2857520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IN" b="1" dirty="0" smtClean="0"/>
              <a:t>WARHEAD</a:t>
            </a:r>
          </a:p>
          <a:p>
            <a:pPr marL="285681" indent="-285681">
              <a:buFont typeface="Wingdings" pitchFamily="2" charset="2"/>
              <a:buChar char="v"/>
            </a:pPr>
            <a:r>
              <a:rPr lang="en-IN" dirty="0" smtClean="0"/>
              <a:t>    Conventional </a:t>
            </a:r>
          </a:p>
          <a:p>
            <a:pPr marL="285681" indent="-285681">
              <a:buFont typeface="Wingdings" pitchFamily="2" charset="2"/>
              <a:buChar char="v"/>
            </a:pPr>
            <a:r>
              <a:rPr lang="en-IN" dirty="0" smtClean="0"/>
              <a:t>    Nuclear </a:t>
            </a:r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5796136" y="1857598"/>
            <a:ext cx="2857520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r>
              <a:rPr lang="en-IN" b="1" dirty="0" smtClean="0"/>
              <a:t>                       TYPES 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IN" dirty="0" smtClean="0"/>
              <a:t>   Cruise Missile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IN" dirty="0" smtClean="0"/>
              <a:t>   Ballistic Missile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5796136" y="3873822"/>
            <a:ext cx="2857520" cy="175432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IN" b="1" dirty="0" smtClean="0"/>
              <a:t>GUIDANCE SYSTEM</a:t>
            </a:r>
          </a:p>
          <a:p>
            <a:pPr marL="285681" indent="-285681">
              <a:buFont typeface="Wingdings" pitchFamily="2" charset="2"/>
              <a:buChar char="Ø"/>
            </a:pPr>
            <a:r>
              <a:rPr lang="en-US" dirty="0" smtClean="0"/>
              <a:t>    Laser </a:t>
            </a:r>
            <a:r>
              <a:rPr lang="en-US" dirty="0"/>
              <a:t>guidance</a:t>
            </a:r>
          </a:p>
          <a:p>
            <a:pPr marL="285681" indent="-285681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   Infrared </a:t>
            </a:r>
            <a:r>
              <a:rPr lang="en-US" dirty="0"/>
              <a:t>guidance</a:t>
            </a:r>
          </a:p>
          <a:p>
            <a:pPr marL="285681" indent="-285681">
              <a:buFont typeface="Wingdings" pitchFamily="2" charset="2"/>
              <a:buChar char="Ø"/>
            </a:pPr>
            <a:r>
              <a:rPr lang="en-US" dirty="0" smtClean="0"/>
              <a:t>    Optical </a:t>
            </a:r>
            <a:r>
              <a:rPr lang="en-US" dirty="0"/>
              <a:t>guidance </a:t>
            </a:r>
          </a:p>
          <a:p>
            <a:pPr marL="285681" indent="-285681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   satellite </a:t>
            </a:r>
            <a:r>
              <a:rPr lang="en-US" dirty="0"/>
              <a:t>guidance</a:t>
            </a:r>
          </a:p>
          <a:p>
            <a:pPr algn="ctr"/>
            <a:endParaRPr lang="en-IN" b="1" dirty="0" smtClean="0"/>
          </a:p>
        </p:txBody>
      </p:sp>
      <p:sp>
        <p:nvSpPr>
          <p:cNvPr id="11" name="Oval 10">
            <a:hlinkClick r:id="rId2"/>
          </p:cNvPr>
          <p:cNvSpPr/>
          <p:nvPr/>
        </p:nvSpPr>
        <p:spPr>
          <a:xfrm>
            <a:off x="7956376" y="652534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23528" y="923326"/>
            <a:ext cx="5239072" cy="1200308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just"/>
            <a:r>
              <a:rPr lang="en-US" dirty="0"/>
              <a:t>An air-to-surface missile (ASM) </a:t>
            </a:r>
            <a:r>
              <a:rPr lang="en-US" dirty="0" smtClean="0"/>
              <a:t>or air-to-ground </a:t>
            </a:r>
            <a:r>
              <a:rPr lang="en-US" dirty="0"/>
              <a:t>missile (AGM ) is a missile </a:t>
            </a:r>
            <a:r>
              <a:rPr lang="en-US" dirty="0" smtClean="0"/>
              <a:t>designed  </a:t>
            </a:r>
            <a:r>
              <a:rPr lang="en-US" dirty="0"/>
              <a:t>to be launched from military air crafts at </a:t>
            </a:r>
            <a:r>
              <a:rPr lang="en-US" dirty="0" smtClean="0"/>
              <a:t>targets on </a:t>
            </a:r>
            <a:r>
              <a:rPr lang="en-US" dirty="0"/>
              <a:t>land or sea. </a:t>
            </a:r>
          </a:p>
          <a:p>
            <a:pPr algn="just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" y="1764268"/>
            <a:ext cx="3802195" cy="36933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Subcategories of air to surface missile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0250" y="2146538"/>
            <a:ext cx="5430950" cy="1477307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marL="285681" indent="-285681">
              <a:buFont typeface="Wingdings" pitchFamily="2" charset="2"/>
              <a:buChar char="Ø"/>
            </a:pPr>
            <a:r>
              <a:rPr lang="en-US" dirty="0" smtClean="0"/>
              <a:t>Anti radiation missile</a:t>
            </a:r>
          </a:p>
          <a:p>
            <a:pPr marL="285681" indent="-285681">
              <a:buFont typeface="Wingdings" pitchFamily="2" charset="2"/>
              <a:buChar char="Ø"/>
            </a:pPr>
            <a:r>
              <a:rPr lang="en-US" dirty="0" smtClean="0"/>
              <a:t>Air-launched </a:t>
            </a:r>
            <a:r>
              <a:rPr lang="en-US" dirty="0"/>
              <a:t>anti-tank guided </a:t>
            </a:r>
            <a:r>
              <a:rPr lang="en-US" dirty="0" smtClean="0"/>
              <a:t>missile </a:t>
            </a:r>
          </a:p>
          <a:p>
            <a:r>
              <a:rPr lang="en-US" dirty="0"/>
              <a:t> </a:t>
            </a:r>
            <a:r>
              <a:rPr lang="en-US" dirty="0" smtClean="0"/>
              <a:t>     (</a:t>
            </a:r>
            <a:r>
              <a:rPr lang="en-US" dirty="0"/>
              <a:t>typically launched from helicopters)</a:t>
            </a:r>
          </a:p>
          <a:p>
            <a:pPr marL="285681" indent="-285681">
              <a:buFont typeface="Wingdings" pitchFamily="2" charset="2"/>
              <a:buChar char="Ø"/>
            </a:pPr>
            <a:r>
              <a:rPr lang="en-US" dirty="0" smtClean="0"/>
              <a:t>Air-launched </a:t>
            </a:r>
            <a:r>
              <a:rPr lang="en-US" dirty="0"/>
              <a:t>cruise missiles</a:t>
            </a:r>
          </a:p>
          <a:p>
            <a:pPr marL="285681" indent="-285681">
              <a:buFont typeface="Wingdings" pitchFamily="2" charset="2"/>
              <a:buChar char="Ø"/>
            </a:pPr>
            <a:r>
              <a:rPr lang="en-US" dirty="0" smtClean="0"/>
              <a:t>Air-launched </a:t>
            </a:r>
            <a:r>
              <a:rPr lang="en-US" dirty="0"/>
              <a:t>anti-ship </a:t>
            </a:r>
            <a:r>
              <a:rPr lang="en-US" dirty="0" smtClean="0"/>
              <a:t>missiles</a:t>
            </a:r>
            <a:endParaRPr lang="en-US" dirty="0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3657600"/>
            <a:ext cx="4621510" cy="252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5130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TOP MISSILES(AIR TO SURFACE) IN THE WORLD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5646967"/>
              </p:ext>
            </p:extLst>
          </p:nvPr>
        </p:nvGraphicFramePr>
        <p:xfrm>
          <a:off x="899593" y="1196752"/>
          <a:ext cx="7128792" cy="830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304256"/>
                <a:gridCol w="2736304"/>
              </a:tblGrid>
              <a:tr h="376969">
                <a:tc gridSpan="3"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INTERMEDIATE RANGE  MISSILE</a:t>
                      </a:r>
                      <a:endParaRPr lang="en-IN" sz="15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N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N" sz="1500" dirty="0"/>
                    </a:p>
                  </a:txBody>
                  <a:tcPr anchor="ctr"/>
                </a:tc>
              </a:tr>
              <a:tr h="453892"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COUNTRY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MISSILE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RANGE (KM)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5044152"/>
              </p:ext>
            </p:extLst>
          </p:nvPr>
        </p:nvGraphicFramePr>
        <p:xfrm>
          <a:off x="4419600" y="3068960"/>
          <a:ext cx="3680792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1"/>
                <a:gridCol w="1226931"/>
                <a:gridCol w="1456980"/>
              </a:tblGrid>
              <a:tr h="320040">
                <a:tc gridSpan="3"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SHORT RANGE MISSILE</a:t>
                      </a:r>
                      <a:endParaRPr lang="en-IN" sz="15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N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N" sz="150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COUNTRY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MISSILE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RANGE (KM)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UK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Blue</a:t>
                      </a:r>
                      <a:r>
                        <a:rPr lang="en-IN" sz="1500" baseline="0" dirty="0" smtClean="0"/>
                        <a:t> Steel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926 </a:t>
                      </a:r>
                      <a:endParaRPr lang="en-IN" sz="1500" dirty="0"/>
                    </a:p>
                  </a:txBody>
                  <a:tcPr anchor="ctr"/>
                </a:tc>
              </a:tr>
              <a:tr h="380628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China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err="1" smtClean="0"/>
                        <a:t>Changfeng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800 </a:t>
                      </a:r>
                      <a:endParaRPr lang="en-IN" sz="1500" dirty="0"/>
                    </a:p>
                  </a:txBody>
                  <a:tcPr anchor="ctr"/>
                </a:tc>
              </a:tr>
              <a:tr h="406876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USSR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KSR-5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700 </a:t>
                      </a:r>
                      <a:endParaRPr lang="en-US" sz="150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Pakistan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/>
                        <a:t>Raad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350 </a:t>
                      </a:r>
                      <a:endParaRPr lang="en-US" sz="150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India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err="1" smtClean="0"/>
                        <a:t>Brahmos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600 </a:t>
                      </a:r>
                      <a:endParaRPr lang="en-IN" sz="15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079401"/>
              </p:ext>
            </p:extLst>
          </p:nvPr>
        </p:nvGraphicFramePr>
        <p:xfrm>
          <a:off x="533401" y="3068961"/>
          <a:ext cx="3678559" cy="3319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69"/>
                <a:gridCol w="1098680"/>
                <a:gridCol w="1408810"/>
              </a:tblGrid>
              <a:tr h="576064">
                <a:tc gridSpan="3"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MEDIUM RANGE MISSILE</a:t>
                      </a:r>
                      <a:endParaRPr lang="en-IN" sz="15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N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N" sz="1500" dirty="0"/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COUNTRY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MISSILE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b="1" dirty="0" smtClean="0"/>
                        <a:t>RANGE (KM)</a:t>
                      </a:r>
                      <a:endParaRPr lang="en-IN" sz="1500" b="1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USSR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As-15</a:t>
                      </a:r>
                      <a:r>
                        <a:rPr lang="en-IN" sz="1500" baseline="0" dirty="0" smtClean="0"/>
                        <a:t> Kent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2500</a:t>
                      </a:r>
                      <a:endParaRPr lang="en-IN" sz="1500" dirty="0"/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USA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AGM-86B,86C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1100-2400</a:t>
                      </a:r>
                      <a:endParaRPr lang="en-IN" sz="1500" dirty="0"/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UK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GAM-87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1850</a:t>
                      </a:r>
                      <a:endParaRPr lang="en-IN" sz="1500" dirty="0"/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China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CJ-10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1500</a:t>
                      </a:r>
                      <a:endParaRPr lang="en-IN" sz="1500" dirty="0"/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India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err="1" smtClean="0"/>
                        <a:t>Nirbhay</a:t>
                      </a:r>
                      <a:endParaRPr lang="en-IN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500" dirty="0" smtClean="0"/>
                        <a:t>1000</a:t>
                      </a:r>
                      <a:endParaRPr lang="en-IN" sz="15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836713"/>
            <a:ext cx="2943626" cy="36933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Classification based on range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989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838200"/>
            <a:ext cx="7162800" cy="2739191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Anti Tank Guided Missile (ATGM)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Surface to Air Missile (SAM)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Air to Air Missile (AAM)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Air to Surface (ASM)</a:t>
            </a:r>
          </a:p>
          <a:p>
            <a:pPr marL="860219" indent="-860219"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</a:rPr>
              <a:t>Surface to Surface (SSM)</a:t>
            </a:r>
          </a:p>
          <a:p>
            <a:endParaRPr lang="en-US" sz="30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8" name="Picture 2" descr="Image result for agni missil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0"/>
            <a:ext cx="6993954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3400" y="428604"/>
            <a:ext cx="7896252" cy="457200"/>
          </a:xfrm>
          <a:prstGeom prst="rect">
            <a:avLst/>
          </a:prstGeom>
        </p:spPr>
        <p:txBody>
          <a:bodyPr vert="horz" lIns="91418" tIns="45710" rIns="91418" bIns="4571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</a:rPr>
              <a:t>SURFACE TO SURFACE MISSILE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10800000" flipV="1">
            <a:off x="455596" y="836715"/>
            <a:ext cx="5196524" cy="584775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just"/>
            <a:r>
              <a:rPr lang="en-US" sz="1600" dirty="0" smtClean="0"/>
              <a:t>It’s a missile designed to be launched from the ground or at sea and strike targets on land or at sea.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86446" y="849486"/>
            <a:ext cx="2857520" cy="92330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IN" b="1" dirty="0" smtClean="0"/>
              <a:t>RANGE</a:t>
            </a:r>
          </a:p>
          <a:p>
            <a:pPr marL="285681" indent="-285681" algn="ctr">
              <a:buFont typeface="Wingdings" pitchFamily="2" charset="2"/>
              <a:buChar char="ü"/>
            </a:pPr>
            <a:r>
              <a:rPr lang="en-IN" dirty="0" smtClean="0"/>
              <a:t>World:150KM-16,000KM</a:t>
            </a:r>
          </a:p>
          <a:p>
            <a:pPr marL="285681" indent="-285681" algn="ctr">
              <a:buFont typeface="Wingdings" pitchFamily="2" charset="2"/>
              <a:buChar char="ü"/>
            </a:pPr>
            <a:r>
              <a:rPr lang="en-IN" dirty="0" smtClean="0"/>
              <a:t>India: 150KM – 8,000KM</a:t>
            </a:r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455596" y="1433737"/>
            <a:ext cx="5179620" cy="1323419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just"/>
            <a:r>
              <a:rPr lang="en-US" sz="1600" b="1" dirty="0" smtClean="0"/>
              <a:t>Ballistic </a:t>
            </a:r>
            <a:r>
              <a:rPr lang="en-US" sz="1600" b="1" dirty="0"/>
              <a:t>missile </a:t>
            </a:r>
            <a:r>
              <a:rPr lang="en-US" sz="1600" dirty="0"/>
              <a:t>is a missile that follows a ballistic trajectory with the objective of delivering one or more warheads to a predetermined target. </a:t>
            </a:r>
            <a:endParaRPr lang="en-US" sz="1600" dirty="0" smtClean="0"/>
          </a:p>
          <a:p>
            <a:pPr algn="just"/>
            <a:r>
              <a:rPr lang="en-US" sz="1600" dirty="0" smtClean="0"/>
              <a:t>A </a:t>
            </a:r>
            <a:r>
              <a:rPr lang="en-US" sz="1600" dirty="0"/>
              <a:t>ballistic missile is only guided during relatively brief periods of flight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6446" y="2852936"/>
            <a:ext cx="2857520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IN" b="1" dirty="0" smtClean="0"/>
              <a:t>WARHEAD</a:t>
            </a:r>
          </a:p>
          <a:p>
            <a:pPr marL="285681" indent="-285681" algn="ctr">
              <a:buFont typeface="Wingdings" pitchFamily="2" charset="2"/>
              <a:buChar char="ü"/>
            </a:pPr>
            <a:r>
              <a:rPr lang="en-IN" dirty="0" smtClean="0"/>
              <a:t>Conventional </a:t>
            </a:r>
            <a:endParaRPr lang="en-IN" dirty="0"/>
          </a:p>
          <a:p>
            <a:pPr marL="285681" indent="-285681" algn="ctr">
              <a:buFont typeface="Wingdings" pitchFamily="2" charset="2"/>
              <a:buChar char="ü"/>
            </a:pPr>
            <a:r>
              <a:rPr lang="en-IN" dirty="0"/>
              <a:t>Strategic nuclear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6136" y="1857598"/>
            <a:ext cx="2857520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IN" b="1" dirty="0" smtClean="0"/>
              <a:t>TYPES </a:t>
            </a:r>
          </a:p>
          <a:p>
            <a:pPr marL="285681" indent="-285681" algn="ctr">
              <a:buFont typeface="Wingdings" pitchFamily="2" charset="2"/>
              <a:buChar char="ü"/>
            </a:pPr>
            <a:r>
              <a:rPr lang="en-IN" dirty="0" smtClean="0"/>
              <a:t>Cruise Missile</a:t>
            </a:r>
          </a:p>
          <a:p>
            <a:pPr marL="285681" indent="-285681" algn="ctr">
              <a:buFont typeface="Wingdings" pitchFamily="2" charset="2"/>
              <a:buChar char="ü"/>
            </a:pPr>
            <a:r>
              <a:rPr lang="en-IN" dirty="0" smtClean="0"/>
              <a:t>Ballistic Missile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5796136" y="3873822"/>
            <a:ext cx="2857520" cy="147732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IN" b="1" dirty="0" smtClean="0"/>
              <a:t>GUIDANCE SYSTEM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US" dirty="0" smtClean="0"/>
              <a:t>Terrestrial </a:t>
            </a:r>
            <a:r>
              <a:rPr lang="en-US" dirty="0"/>
              <a:t>Guidance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US" dirty="0"/>
              <a:t>Inertial Guidance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US" dirty="0" smtClean="0"/>
              <a:t>Laser </a:t>
            </a:r>
            <a:r>
              <a:rPr lang="en-US" dirty="0"/>
              <a:t>Guidance</a:t>
            </a:r>
          </a:p>
          <a:p>
            <a:pPr marL="285681" indent="-285681">
              <a:buFont typeface="Wingdings" pitchFamily="2" charset="2"/>
              <a:buChar char="ü"/>
            </a:pPr>
            <a:r>
              <a:rPr lang="en-US" dirty="0"/>
              <a:t>RF and GPS Reference</a:t>
            </a:r>
            <a:endParaRPr lang="en-IN" dirty="0"/>
          </a:p>
        </p:txBody>
      </p:sp>
      <p:sp>
        <p:nvSpPr>
          <p:cNvPr id="11" name="Oval 10">
            <a:hlinkClick r:id="rId2"/>
          </p:cNvPr>
          <p:cNvSpPr/>
          <p:nvPr/>
        </p:nvSpPr>
        <p:spPr>
          <a:xfrm>
            <a:off x="7956376" y="652534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5596" y="2708921"/>
            <a:ext cx="5101816" cy="2800747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just"/>
            <a:r>
              <a:rPr lang="en-US" sz="1600" b="1" dirty="0"/>
              <a:t>Cruise </a:t>
            </a:r>
            <a:r>
              <a:rPr lang="en-US" sz="1600" b="1" dirty="0" smtClean="0"/>
              <a:t>Missile: </a:t>
            </a:r>
            <a:r>
              <a:rPr lang="en-US" sz="1600" dirty="0"/>
              <a:t>a low-flying missile which is guided to its target by an on-board computer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vehicle </a:t>
            </a:r>
            <a:r>
              <a:rPr lang="en-US" sz="1600" dirty="0"/>
              <a:t>that sustains flight through aerodynamic lift for most of its flight path and whose primary</a:t>
            </a:r>
          </a:p>
          <a:p>
            <a:pPr algn="just"/>
            <a:r>
              <a:rPr lang="en-US" sz="1600" dirty="0" smtClean="0"/>
              <a:t>mission </a:t>
            </a:r>
            <a:r>
              <a:rPr lang="en-US" sz="1600" dirty="0"/>
              <a:t>is to place an ordnance or special payload on a target. They fly within the </a:t>
            </a:r>
            <a:r>
              <a:rPr lang="en-US" sz="1600" dirty="0" smtClean="0"/>
              <a:t>earth’s atmosphere </a:t>
            </a:r>
            <a:r>
              <a:rPr lang="en-US" sz="1600" dirty="0"/>
              <a:t>and use jet engine technology. These vehicles vary greatly in their speed and </a:t>
            </a:r>
            <a:r>
              <a:rPr lang="en-US" sz="1600" dirty="0" smtClean="0"/>
              <a:t>ability</a:t>
            </a:r>
          </a:p>
          <a:p>
            <a:pPr algn="just"/>
            <a:r>
              <a:rPr lang="en-US" sz="1600" dirty="0"/>
              <a:t>Cruise missiles are generally associated with land-attack operations, but also have an important role as anti-shipping weapons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5301208"/>
            <a:ext cx="164403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866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4544537"/>
              </p:ext>
            </p:extLst>
          </p:nvPr>
        </p:nvGraphicFramePr>
        <p:xfrm>
          <a:off x="467546" y="609600"/>
          <a:ext cx="8217739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654"/>
                <a:gridCol w="2971801"/>
                <a:gridCol w="1944216"/>
                <a:gridCol w="2169068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CATEGORY 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DESCRIPTION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RANGE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MISSILES</a:t>
                      </a:r>
                      <a:endParaRPr lang="en-US" sz="1500" dirty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TBM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Tactical ballistic missile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150 km to 300 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/>
                        <a:t>Prithvi</a:t>
                      </a:r>
                      <a:endParaRPr lang="en-US" sz="1500" dirty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BRBM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Battlefield range ballistic missile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Less than 200</a:t>
                      </a:r>
                      <a:r>
                        <a:rPr lang="en-US" sz="1500" baseline="0" dirty="0" smtClean="0"/>
                        <a:t> 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 smtClean="0"/>
                        <a:t>Prithvi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SRBM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Short-range ballistic missile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Below 1000 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Agni-</a:t>
                      </a:r>
                      <a:r>
                        <a:rPr lang="en-US" sz="1500" baseline="0" dirty="0" smtClean="0"/>
                        <a:t> I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MRBM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Medium-range ballistic missile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1000km</a:t>
                      </a:r>
                      <a:r>
                        <a:rPr lang="en-US" sz="1500" baseline="0" dirty="0" smtClean="0"/>
                        <a:t> to 3000km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Agni-</a:t>
                      </a:r>
                      <a:r>
                        <a:rPr lang="en-US" sz="1500" baseline="0" dirty="0" smtClean="0"/>
                        <a:t> II</a:t>
                      </a:r>
                      <a:endParaRPr lang="en-US" sz="1500" dirty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IRBM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Intermediate-range ballistic missile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3000km to 5500km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Agni-III &amp; IV</a:t>
                      </a:r>
                      <a:endParaRPr lang="en-US" sz="1500" dirty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ICBM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Intercontinental ballistic missile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5500km</a:t>
                      </a:r>
                      <a:r>
                        <a:rPr lang="en-US" sz="1500" baseline="0" dirty="0" smtClean="0"/>
                        <a:t> above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Agni-V &amp; VI</a:t>
                      </a:r>
                      <a:endParaRPr lang="en-US" sz="15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57500"/>
            <a:ext cx="472440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4" descr="Image result for prithvi missil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/>
        </p:blipFill>
        <p:spPr bwMode="auto">
          <a:xfrm>
            <a:off x="5562600" y="3048000"/>
            <a:ext cx="2299722" cy="304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324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9978"/>
            <a:ext cx="8229600" cy="885422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MISSILE</a:t>
            </a:r>
            <a:r>
              <a:rPr lang="en-US" sz="3000" dirty="0" smtClean="0"/>
              <a:t> – Made simple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1"/>
            <a:ext cx="8229600" cy="4525963"/>
          </a:xfrm>
        </p:spPr>
        <p:txBody>
          <a:bodyPr>
            <a:normAutofit/>
          </a:bodyPr>
          <a:lstStyle/>
          <a:p>
            <a:pPr marL="684049" indent="-684049">
              <a:buFont typeface="Wingdings" panose="05000000000000000000" pitchFamily="2" charset="2"/>
              <a:buChar char="v"/>
            </a:pPr>
            <a:r>
              <a:rPr lang="en-US" sz="2400" dirty="0" smtClean="0"/>
              <a:t>Missile is always guided, while Rocket does not have guidance </a:t>
            </a:r>
          </a:p>
          <a:p>
            <a:pPr marL="736424" indent="0">
              <a:buNone/>
            </a:pPr>
            <a:r>
              <a:rPr lang="en-US" sz="2000" dirty="0" smtClean="0"/>
              <a:t>(However INS/GPS Guidance are being adopted for Rocket and Bombs to reduce the cost of target engagement</a:t>
            </a:r>
            <a:r>
              <a:rPr lang="en-US" sz="2400" dirty="0" smtClean="0"/>
              <a:t>)</a:t>
            </a:r>
          </a:p>
          <a:p>
            <a:pPr marL="682461" indent="-682461">
              <a:buFont typeface="Wingdings" panose="05000000000000000000" pitchFamily="2" charset="2"/>
              <a:buChar char="v"/>
            </a:pPr>
            <a:r>
              <a:rPr lang="en-US" sz="2400" dirty="0" smtClean="0"/>
              <a:t>PRESENTATION COVERS </a:t>
            </a:r>
          </a:p>
          <a:p>
            <a:pPr marL="1081088" lvl="1" indent="-388938">
              <a:buFont typeface="Wingdings" pitchFamily="2" charset="2"/>
              <a:buChar char="ü"/>
            </a:pPr>
            <a:r>
              <a:rPr lang="en-US" sz="2000" dirty="0" smtClean="0"/>
              <a:t>Parts of Missiles</a:t>
            </a:r>
          </a:p>
          <a:p>
            <a:pPr marL="1081088" lvl="1" indent="-388938">
              <a:buFont typeface="Wingdings" pitchFamily="2" charset="2"/>
              <a:buChar char="ü"/>
            </a:pPr>
            <a:r>
              <a:rPr lang="en-US" sz="2000" dirty="0" smtClean="0"/>
              <a:t>Classification of missile</a:t>
            </a:r>
          </a:p>
          <a:p>
            <a:pPr marL="1081088" lvl="1" indent="-388938">
              <a:buFont typeface="Wingdings" pitchFamily="2" charset="2"/>
              <a:buChar char="ü"/>
            </a:pPr>
            <a:r>
              <a:rPr lang="en-US" sz="2000" dirty="0" smtClean="0"/>
              <a:t>Guidance and Navigation used in Missiles</a:t>
            </a:r>
          </a:p>
          <a:p>
            <a:pPr marL="682461" indent="-682461">
              <a:buFont typeface="Wingdings" panose="05000000000000000000" pitchFamily="2" charset="2"/>
              <a:buChar char="v"/>
            </a:pPr>
            <a:r>
              <a:rPr lang="en-US" sz="2200" dirty="0" smtClean="0"/>
              <a:t>Torpedo is also a under water Missile adopting different Technology for Guidance – SONAR, Propulsion by Batteries</a:t>
            </a:r>
          </a:p>
        </p:txBody>
      </p:sp>
      <p:pic>
        <p:nvPicPr>
          <p:cNvPr id="1026" name="Picture 2" descr="C:\Users\Administrator\Desktop\GSLV-M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96400" y="2895600"/>
            <a:ext cx="3902075" cy="2193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5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2" y="2423300"/>
            <a:ext cx="8180689" cy="359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800100" y="3695701"/>
            <a:ext cx="838200" cy="1524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rot="16200000" flipV="1">
            <a:off x="2209800" y="3581401"/>
            <a:ext cx="914400" cy="3048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V="1">
            <a:off x="4495800" y="3581401"/>
            <a:ext cx="914400" cy="3048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7124700" y="3543300"/>
            <a:ext cx="609600" cy="5334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200" y="609602"/>
            <a:ext cx="8229600" cy="553978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US" sz="3000" b="1" dirty="0" smtClean="0"/>
              <a:t>PARTS OF MISSILES</a:t>
            </a:r>
            <a:endParaRPr lang="en-US" sz="3000" b="1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036" t="16473" r="816" b="40698"/>
          <a:stretch>
            <a:fillRect/>
          </a:stretch>
        </p:blipFill>
        <p:spPr bwMode="auto">
          <a:xfrm>
            <a:off x="2514600" y="1524000"/>
            <a:ext cx="1143000" cy="990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34" b="43447"/>
          <a:stretch>
            <a:fillRect/>
          </a:stretch>
        </p:blipFill>
        <p:spPr bwMode="auto">
          <a:xfrm>
            <a:off x="3886200" y="1444777"/>
            <a:ext cx="3158646" cy="122222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>
            <a:stCxn id="9" idx="2"/>
          </p:cNvCxnSpPr>
          <p:nvPr/>
        </p:nvCxnSpPr>
        <p:spPr>
          <a:xfrm rot="5400000">
            <a:off x="2571750" y="2762250"/>
            <a:ext cx="762000" cy="2667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4991100" y="2781300"/>
            <a:ext cx="609600" cy="3810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21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27303056"/>
              </p:ext>
            </p:extLst>
          </p:nvPr>
        </p:nvGraphicFramePr>
        <p:xfrm>
          <a:off x="381000" y="609600"/>
          <a:ext cx="8411759" cy="580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429"/>
                <a:gridCol w="1197429"/>
                <a:gridCol w="1197429"/>
                <a:gridCol w="1314269"/>
                <a:gridCol w="1110345"/>
                <a:gridCol w="1197429"/>
                <a:gridCol w="1197429"/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MISSILE </a:t>
                      </a:r>
                      <a:endParaRPr lang="en-US" sz="16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RANGE KM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AIRFRAME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PROPULSION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GUIDANCE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WARHEAD</a:t>
                      </a:r>
                    </a:p>
                  </a:txBody>
                  <a:tcPr anchor="ctr"/>
                </a:tc>
              </a:tr>
              <a:tr h="274320">
                <a:tc gridSpan="7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2"/>
                          </a:solidFill>
                        </a:rPr>
                        <a:t>ATGM</a:t>
                      </a:r>
                      <a:endParaRPr lang="en-US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b="1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KONKORS-M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4.0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Al.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(HE-15) &amp;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Composite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FRP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Solid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Wire Guidance 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NA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Tandem</a:t>
                      </a:r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NAG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(HE-15)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</a:t>
                      </a:r>
                      <a:r>
                        <a:rPr lang="en-US" sz="1500" baseline="0" dirty="0" smtClean="0"/>
                        <a:t> DB (NCNG-RDX)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</a:t>
                      </a:r>
                      <a:r>
                        <a:rPr lang="en-US" sz="1500" baseline="0" dirty="0" smtClean="0"/>
                        <a:t> Seeker</a:t>
                      </a:r>
                    </a:p>
                    <a:p>
                      <a:pPr algn="ctr"/>
                      <a:r>
                        <a:rPr lang="en-US" sz="1500" baseline="0" dirty="0" smtClean="0"/>
                        <a:t>(Imaging Infrared 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HELINA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(HE-15)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DB (NCNG-RDX)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</a:t>
                      </a:r>
                      <a:r>
                        <a:rPr lang="en-US" sz="1500" baseline="0" dirty="0" smtClean="0"/>
                        <a:t>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SPIKE MR</a:t>
                      </a:r>
                      <a:endParaRPr lang="en-US" sz="15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2.5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 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SPIKE LR</a:t>
                      </a:r>
                      <a:endParaRPr lang="en-US" sz="15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4.0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IIR/CCD (Charge coupled Device)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 smtClean="0"/>
                        <a:t>SPIKE ER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/>
                        <a:t>8.0</a:t>
                      </a:r>
                      <a:endParaRPr lang="en-US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IIR/CCD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195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15862826"/>
              </p:ext>
            </p:extLst>
          </p:nvPr>
        </p:nvGraphicFramePr>
        <p:xfrm>
          <a:off x="304800" y="629920"/>
          <a:ext cx="8534400" cy="526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371600"/>
                <a:gridCol w="1066800"/>
                <a:gridCol w="1219200"/>
                <a:gridCol w="1219200"/>
              </a:tblGrid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MISSILE 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RANGE 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AIRFRAME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PROPULSION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GUIDANCE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WARHEAD</a:t>
                      </a:r>
                    </a:p>
                  </a:txBody>
                  <a:tcPr anchor="ctr"/>
                </a:tc>
              </a:tr>
              <a:tr h="37084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SAM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AKASH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</a:p>
                    <a:p>
                      <a:pPr algn="ctr"/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Composite +Fuel rich</a:t>
                      </a:r>
                      <a:r>
                        <a:rPr lang="en-US" sz="1500" baseline="0" dirty="0" smtClean="0"/>
                        <a:t> (Ramjet)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CLOS</a:t>
                      </a:r>
                      <a:r>
                        <a:rPr lang="en-US" sz="1500" baseline="0" dirty="0" smtClean="0"/>
                        <a:t> (command to line of site)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NA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AKASH S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</a:p>
                    <a:p>
                      <a:pPr algn="ctr"/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Composite + Fuel rich</a:t>
                      </a:r>
                      <a:r>
                        <a:rPr lang="en-US" sz="1500" baseline="0" dirty="0" smtClean="0"/>
                        <a:t> (Ramjet)</a:t>
                      </a:r>
                      <a:endParaRPr lang="en-US" sz="15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CLOS +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 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AKASH NG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</a:p>
                    <a:p>
                      <a:pPr algn="ctr"/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Composite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CLOS +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 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MRSAM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HE-20+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MDN-250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Composite</a:t>
                      </a:r>
                      <a:endParaRPr 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Inertial + Seeker 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X-Band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LRSAM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HE-20+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MDN-250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Composite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Inertial + Seeker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X-Band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352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8560005"/>
              </p:ext>
            </p:extLst>
          </p:nvPr>
        </p:nvGraphicFramePr>
        <p:xfrm>
          <a:off x="304800" y="624840"/>
          <a:ext cx="8575040" cy="623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066800"/>
                <a:gridCol w="1295400"/>
                <a:gridCol w="116840"/>
                <a:gridCol w="1219200"/>
                <a:gridCol w="1219200"/>
                <a:gridCol w="1219200"/>
                <a:gridCol w="1219200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MISSILE 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RANGE 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AIRFRAME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PROPULSION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GUIDANCE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WARHEAD</a:t>
                      </a:r>
                    </a:p>
                  </a:txBody>
                  <a:tcPr anchor="ctr"/>
                </a:tc>
              </a:tr>
              <a:tr h="37084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AAM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ASTRA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80-110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Composite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 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ASTRA MK-II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120+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Composite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 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ASM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NGARM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AA2014+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Composite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PNG+BROAD BAND</a:t>
                      </a:r>
                      <a:r>
                        <a:rPr lang="en-US" sz="1500" baseline="0" dirty="0" smtClean="0"/>
                        <a:t> RF SEEKER</a:t>
                      </a:r>
                      <a:endParaRPr lang="en-US" sz="15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Passive Seeker</a:t>
                      </a:r>
                    </a:p>
                    <a:p>
                      <a:pPr algn="ctr"/>
                      <a:r>
                        <a:rPr lang="en-US" sz="1500" dirty="0" smtClean="0"/>
                        <a:t> (1-18GHz)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Airburst / Impact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CRUISE</a:t>
                      </a:r>
                      <a:r>
                        <a:rPr lang="en-US" sz="150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BRAHMOS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300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Al. Alloy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(HE-20 &amp;HE-15)+MDN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/>
                        <a:t>Composite+Liquid</a:t>
                      </a:r>
                      <a:r>
                        <a:rPr lang="en-US" sz="1500" dirty="0" smtClean="0"/>
                        <a:t> Ramjet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 + RF Altimeter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X-Band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Impact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BRAHMOS-NG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600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Al. Alloy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(HE-20&amp;HE-15)+MDN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/>
                        <a:t>Composite+Liquid</a:t>
                      </a:r>
                      <a:r>
                        <a:rPr lang="en-US" sz="1500" dirty="0" smtClean="0"/>
                        <a:t> Ramjet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 + RF Altimeter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X-Band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Impact</a:t>
                      </a:r>
                      <a:endParaRPr lang="en-US" sz="15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59436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MDN-250 (Maraging Steel) is used for Rocket Motor</a:t>
            </a:r>
          </a:p>
        </p:txBody>
      </p:sp>
    </p:spTree>
    <p:extLst>
      <p:ext uri="{BB962C8B-B14F-4D97-AF65-F5344CB8AC3E}">
        <p14:creationId xmlns:p14="http://schemas.microsoft.com/office/powerpoint/2010/main" xmlns="" val="197837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1190030"/>
              </p:ext>
            </p:extLst>
          </p:nvPr>
        </p:nvGraphicFramePr>
        <p:xfrm>
          <a:off x="457200" y="1066800"/>
          <a:ext cx="3048000" cy="5273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1600"/>
                <a:gridCol w="1676400"/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/>
                        <a:t>MDN -250</a:t>
                      </a:r>
                      <a:r>
                        <a:rPr lang="en-US" sz="1600" dirty="0" smtClean="0"/>
                        <a:t> (MARAGING STEEL)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&lt;0.02%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Si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&lt;0.1%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Mn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&lt;0.1%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&lt;0.01%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Ni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18%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0.25%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8%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Mo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4.5%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Ti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0.5%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Al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0.05-0.15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&gt;64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Mechanical Properties</a:t>
                      </a:r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UTS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/>
                        <a:t>170kg/mm2</a:t>
                      </a:r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Elongation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8-10 %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5327852"/>
              </p:ext>
            </p:extLst>
          </p:nvPr>
        </p:nvGraphicFramePr>
        <p:xfrm>
          <a:off x="3581400" y="1066800"/>
          <a:ext cx="5105400" cy="5090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39883"/>
                <a:gridCol w="1884317"/>
                <a:gridCol w="230777"/>
                <a:gridCol w="1750423"/>
              </a:tblGrid>
              <a:tr h="27432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u="none" dirty="0" smtClean="0"/>
                        <a:t>HE-20   ALUMINIUM</a:t>
                      </a:r>
                    </a:p>
                    <a:p>
                      <a:pPr algn="ctr"/>
                      <a:r>
                        <a:rPr lang="en-IN" sz="1600" u="none" dirty="0" smtClean="0"/>
                        <a:t> AA 6063</a:t>
                      </a:r>
                      <a:endParaRPr lang="en-US" sz="1600" u="none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/>
                        <a:t>HE-15,</a:t>
                      </a:r>
                    </a:p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/>
                        <a:t>ALUMINUM-2014A</a:t>
                      </a:r>
                      <a:endParaRPr lang="en-US" sz="1600" b="1" i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Al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97.5%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90.8 – 95%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0.1%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0.1%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Cu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0.1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3.9 – 5.0 %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0.35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Max 0.5 %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Si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0.2-0.6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0.5 to 0.9 %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Ti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0.1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0.15%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Zn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0.1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0.25%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Mg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0.45 – 0.9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 – 0.8 %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Mn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Max 0.1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0.4 – 1.2 %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274320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Mechanical Properties</a:t>
                      </a:r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UTS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N" sz="1600" kern="1200" dirty="0" smtClean="0">
                          <a:effectLst/>
                        </a:rPr>
                        <a:t>25kg/mm</a:t>
                      </a:r>
                      <a:r>
                        <a:rPr lang="en-IN" sz="1600" kern="1200" baseline="30000" dirty="0" smtClean="0">
                          <a:effectLst/>
                        </a:rPr>
                        <a:t>2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kern="1200" dirty="0" smtClean="0">
                          <a:effectLst/>
                        </a:rPr>
                        <a:t>38</a:t>
                      </a:r>
                      <a:r>
                        <a:rPr lang="en-IN" sz="1600" kern="1200" baseline="0" dirty="0" smtClean="0">
                          <a:effectLst/>
                        </a:rPr>
                        <a:t> </a:t>
                      </a:r>
                      <a:r>
                        <a:rPr lang="en-IN" sz="1600" kern="1200" dirty="0" smtClean="0">
                          <a:effectLst/>
                        </a:rPr>
                        <a:t>kg/mm</a:t>
                      </a:r>
                      <a:r>
                        <a:rPr lang="en-IN" sz="1600" kern="1200" baseline="30000" dirty="0" smtClean="0">
                          <a:effectLst/>
                        </a:rPr>
                        <a:t>2</a:t>
                      </a:r>
                      <a:endParaRPr lang="en-US" sz="1600" dirty="0" smtClean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Elongation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6-8 %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10 %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6096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MATERIAL PROPERTIES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29826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4525963"/>
          </a:xfrm>
        </p:spPr>
        <p:txBody>
          <a:bodyPr>
            <a:normAutofit/>
          </a:bodyPr>
          <a:lstStyle/>
          <a:p>
            <a:pPr marL="682461" indent="-682461">
              <a:buNone/>
            </a:pPr>
            <a:r>
              <a:rPr lang="en-US" sz="3000" dirty="0" smtClean="0"/>
              <a:t>MISSILE IS CLASSIFIED BASED ON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 smtClean="0"/>
          </a:p>
          <a:p>
            <a:pPr marL="682461" indent="-682461">
              <a:buFont typeface="Wingdings" panose="05000000000000000000" pitchFamily="2" charset="2"/>
              <a:buChar char="v"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7415576"/>
              </p:ext>
            </p:extLst>
          </p:nvPr>
        </p:nvGraphicFramePr>
        <p:xfrm>
          <a:off x="457200" y="1066800"/>
          <a:ext cx="532588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3649488"/>
              </a:tblGrid>
              <a:tr h="4842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CLASSIFICATION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TYPES</a:t>
                      </a:r>
                      <a:endParaRPr lang="en-US" sz="1600" dirty="0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LAUNCH PLATFORM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SAM(AKASH), SSM(AGNI), </a:t>
                      </a:r>
                    </a:p>
                    <a:p>
                      <a:r>
                        <a:rPr lang="en-US" sz="1600" dirty="0" smtClean="0"/>
                        <a:t>AAM(ASTRA), ASM(ARM)</a:t>
                      </a:r>
                      <a:endParaRPr lang="en-US" sz="1600" dirty="0"/>
                    </a:p>
                  </a:txBody>
                  <a:tcPr anchor="ctr"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TARGET ENGAGEMENT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Antitank (NAG), 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Anti</a:t>
                      </a:r>
                      <a:r>
                        <a:rPr lang="en-US" sz="1600" baseline="0" dirty="0" smtClean="0"/>
                        <a:t> Aircraft(ASTRA), </a:t>
                      </a:r>
                      <a:br>
                        <a:rPr lang="en-US" sz="1600" baseline="0" dirty="0" smtClean="0"/>
                      </a:br>
                      <a:r>
                        <a:rPr lang="en-US" sz="1600" baseline="0" dirty="0" smtClean="0"/>
                        <a:t>Anti Ship (</a:t>
                      </a:r>
                      <a:r>
                        <a:rPr lang="en-US" sz="1600" baseline="0" dirty="0" err="1" smtClean="0"/>
                        <a:t>Brahmos</a:t>
                      </a:r>
                      <a:r>
                        <a:rPr lang="en-US" sz="1600" baseline="0" dirty="0" smtClean="0"/>
                        <a:t>) </a:t>
                      </a:r>
                      <a:br>
                        <a:rPr lang="en-US" sz="1600" baseline="0" dirty="0" smtClean="0"/>
                      </a:br>
                      <a:r>
                        <a:rPr lang="en-US" sz="1600" baseline="0" dirty="0" smtClean="0"/>
                        <a:t>Anti Radars (NGARM)</a:t>
                      </a:r>
                      <a:endParaRPr lang="en-US" sz="16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RANGE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SR, MR, LR, ER</a:t>
                      </a:r>
                      <a:r>
                        <a:rPr lang="en-US" sz="1600" baseline="0" dirty="0" smtClean="0"/>
                        <a:t> (ATGM’s)</a:t>
                      </a:r>
                      <a:r>
                        <a:rPr lang="en-US" sz="1600" dirty="0" smtClean="0"/>
                        <a:t/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SRBM, MRBM, IRBM &amp; ICBM (Strategic Missiles)</a:t>
                      </a:r>
                      <a:endParaRPr lang="en-US" sz="1600" dirty="0"/>
                    </a:p>
                  </a:txBody>
                  <a:tcPr anchor="ctr"/>
                </a:tc>
              </a:tr>
              <a:tr h="1737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GENERATIONS / TECHNOLOGY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ATGM-(Wire Guided, </a:t>
                      </a:r>
                      <a:r>
                        <a:rPr lang="en-US" sz="1600" baseline="0" dirty="0" smtClean="0"/>
                        <a:t>Semi Automatic, Automatic/Fire and Forget or Lock on before launch)</a:t>
                      </a:r>
                    </a:p>
                    <a:p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Advance Technology</a:t>
                      </a:r>
                    </a:p>
                    <a:p>
                      <a:r>
                        <a:rPr lang="en-US" sz="1600" baseline="0" dirty="0" smtClean="0"/>
                        <a:t>Kinetic Energy Projectile (Mach: 3 to5)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 descr="Z:\USERS\ENGINEERS\Uday\air to su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704" t="8152" r="4834" b="12082"/>
          <a:stretch>
            <a:fillRect/>
          </a:stretch>
        </p:blipFill>
        <p:spPr bwMode="auto">
          <a:xfrm>
            <a:off x="5867400" y="1752600"/>
            <a:ext cx="2819400" cy="251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5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1276</TotalTime>
  <Words>1699</Words>
  <Application>Microsoft Office PowerPoint</Application>
  <PresentationFormat>On-screen Show (4:3)</PresentationFormat>
  <Paragraphs>680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Aspect</vt:lpstr>
      <vt:lpstr>Slide 1</vt:lpstr>
      <vt:lpstr>Slide 2</vt:lpstr>
      <vt:lpstr>MISSILE – Made simple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ANTITANK GUIDED MISSILES</vt:lpstr>
      <vt:lpstr>Slide 13</vt:lpstr>
      <vt:lpstr>Slide 14</vt:lpstr>
      <vt:lpstr>OTHER   ATGM’S</vt:lpstr>
      <vt:lpstr>Slide 16</vt:lpstr>
      <vt:lpstr>SURFACE TO AIR MISSILE</vt:lpstr>
      <vt:lpstr>Types of Missile (Surface to Air)</vt:lpstr>
      <vt:lpstr>Slide 19</vt:lpstr>
      <vt:lpstr>Slide 20</vt:lpstr>
      <vt:lpstr>TYPES OF MISSILE (AIR TO AIR)</vt:lpstr>
      <vt:lpstr>Slide 22</vt:lpstr>
      <vt:lpstr>Slide 23</vt:lpstr>
      <vt:lpstr>TOP MISSILES(AIR TO SURFACE) IN THE WORLD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Uday A</dc:creator>
  <cp:lastModifiedBy>Administrator</cp:lastModifiedBy>
  <cp:revision>272</cp:revision>
  <dcterms:created xsi:type="dcterms:W3CDTF">2016-10-14T11:14:56Z</dcterms:created>
  <dcterms:modified xsi:type="dcterms:W3CDTF">2019-09-27T04:49:02Z</dcterms:modified>
</cp:coreProperties>
</file>